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77" r:id="rId3"/>
    <p:sldId id="262" r:id="rId4"/>
    <p:sldId id="260" r:id="rId5"/>
    <p:sldId id="261" r:id="rId6"/>
    <p:sldId id="265" r:id="rId7"/>
    <p:sldId id="266" r:id="rId8"/>
    <p:sldId id="268" r:id="rId9"/>
    <p:sldId id="269" r:id="rId10"/>
    <p:sldId id="267" r:id="rId11"/>
    <p:sldId id="270" r:id="rId12"/>
    <p:sldId id="271" r:id="rId13"/>
    <p:sldId id="273" r:id="rId14"/>
    <p:sldId id="274" r:id="rId15"/>
    <p:sldId id="278" r:id="rId16"/>
    <p:sldId id="279" r:id="rId17"/>
    <p:sldId id="291" r:id="rId18"/>
    <p:sldId id="292" r:id="rId19"/>
    <p:sldId id="293" r:id="rId20"/>
    <p:sldId id="294" r:id="rId21"/>
    <p:sldId id="295" r:id="rId22"/>
    <p:sldId id="286" r:id="rId23"/>
    <p:sldId id="289" r:id="rId24"/>
    <p:sldId id="288" r:id="rId25"/>
    <p:sldId id="290" r:id="rId26"/>
    <p:sldId id="275" r:id="rId27"/>
    <p:sldId id="280" r:id="rId28"/>
    <p:sldId id="281" r:id="rId29"/>
    <p:sldId id="282" r:id="rId30"/>
    <p:sldId id="283" r:id="rId31"/>
    <p:sldId id="284" r:id="rId32"/>
    <p:sldId id="28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98DE05-17E3-4515-B84A-E1E368D95BC7}" v="820" dt="2023-12-02T01:47:24.693"/>
    <p1510:client id="{4F3D0B0E-501F-8252-3465-4325D4267BFE}" v="408" dt="2023-12-02T02:40:50.0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sa/3.0/" TargetMode="External"/><Relationship Id="rId4" Type="http://schemas.openxmlformats.org/officeDocument/2006/relationships/hyperlink" Target="http://hurstassociates.blogspot.com/2009/03/advice-to-conferencetrainingevent.html"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B45991-E9A4-27AF-585C-27634AA60A95}"/>
              </a:ext>
            </a:extLst>
          </p:cNvPr>
          <p:cNvSpPr>
            <a:spLocks noGrp="1"/>
          </p:cNvSpPr>
          <p:nvPr>
            <p:ph type="title"/>
          </p:nvPr>
        </p:nvSpPr>
        <p:spPr>
          <a:xfrm>
            <a:off x="892343" y="1293338"/>
            <a:ext cx="10156657" cy="3274592"/>
          </a:xfrm>
        </p:spPr>
        <p:txBody>
          <a:bodyPr vert="horz" lIns="91440" tIns="45720" rIns="91440" bIns="45720" rtlCol="0" anchor="ctr">
            <a:normAutofit/>
          </a:bodyPr>
          <a:lstStyle/>
          <a:p>
            <a:pPr algn="ctr"/>
            <a:r>
              <a:rPr lang="en-US" sz="3600" kern="1200" dirty="0">
                <a:latin typeface="+mj-lt"/>
                <a:ea typeface="+mj-ea"/>
                <a:cs typeface="+mj-cs"/>
              </a:rPr>
              <a:t>Northeastern </a:t>
            </a:r>
            <a:r>
              <a:rPr lang="en-US" sz="3600" dirty="0"/>
              <a:t>University</a:t>
            </a:r>
            <a:br>
              <a:rPr lang="en-US" sz="3600" dirty="0"/>
            </a:br>
            <a:r>
              <a:rPr lang="en-US" sz="3600" dirty="0"/>
              <a:t>DAMG6210</a:t>
            </a:r>
            <a:r>
              <a:rPr lang="en-US" sz="3600" kern="1200" dirty="0">
                <a:latin typeface="+mj-lt"/>
                <a:ea typeface="+mj-ea"/>
                <a:cs typeface="+mj-cs"/>
              </a:rPr>
              <a:t> Data Management and Database Design </a:t>
            </a:r>
            <a:br>
              <a:rPr lang="en-US" sz="3600" dirty="0"/>
            </a:br>
            <a:r>
              <a:rPr lang="en-US" sz="3600" kern="1200" dirty="0">
                <a:latin typeface="+mj-lt"/>
                <a:ea typeface="+mj-ea"/>
                <a:cs typeface="+mj-cs"/>
              </a:rPr>
              <a:t>Group Name: DATA INSIGHTS</a:t>
            </a:r>
            <a:br>
              <a:rPr lang="en-US" sz="3600" kern="1200" dirty="0"/>
            </a:br>
            <a:r>
              <a:rPr lang="en-US" sz="3600" u="sng" kern="1200" dirty="0">
                <a:latin typeface="+mj-lt"/>
                <a:ea typeface="+mj-ea"/>
                <a:cs typeface="+mj-cs"/>
              </a:rPr>
              <a:t>TOPIC: EVENT MANAGEMENT SYSTEM</a:t>
            </a:r>
            <a:endParaRPr lang="en-US" sz="3600" u="sng" kern="1200">
              <a:latin typeface="+mj-lt"/>
              <a:cs typeface="Calibri Light"/>
            </a:endParaRPr>
          </a:p>
        </p:txBody>
      </p:sp>
      <p:cxnSp>
        <p:nvCxnSpPr>
          <p:cNvPr id="13" name="Straight Connector 12">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4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978DD-DBA4-A781-4E80-D518E6671D3B}"/>
              </a:ext>
            </a:extLst>
          </p:cNvPr>
          <p:cNvSpPr>
            <a:spLocks noGrp="1"/>
          </p:cNvSpPr>
          <p:nvPr>
            <p:ph type="title"/>
          </p:nvPr>
        </p:nvSpPr>
        <p:spPr>
          <a:xfrm>
            <a:off x="356937" y="665916"/>
            <a:ext cx="11097126" cy="1676483"/>
          </a:xfrm>
        </p:spPr>
        <p:txBody>
          <a:bodyPr>
            <a:normAutofit/>
          </a:bodyPr>
          <a:lstStyle/>
          <a:p>
            <a:r>
              <a:rPr lang="en-US" sz="1800" b="1" u="sng" dirty="0">
                <a:ea typeface="+mj-lt"/>
                <a:cs typeface="+mj-lt"/>
              </a:rPr>
              <a:t>Scheduling Before Current Time:</a:t>
            </a:r>
            <a:br>
              <a:rPr lang="en-US" sz="1800" b="1"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Prevent scheduling an event before the current time.</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Ensures events are scheduled for future dates, avoiding confusion and ensuring accurate planning.</a:t>
            </a:r>
            <a:endParaRPr lang="en-US" sz="1800" dirty="0">
              <a:cs typeface="Calibri Light"/>
            </a:endParaRPr>
          </a:p>
          <a:p>
            <a:pPr marL="285750" indent="-285750">
              <a:buFont typeface="Arial"/>
              <a:buChar char="•"/>
            </a:pPr>
            <a:r>
              <a:rPr lang="en-US" sz="1800" b="1" dirty="0">
                <a:ea typeface="+mj-lt"/>
                <a:cs typeface="+mj-lt"/>
              </a:rPr>
              <a:t>Purpose (Temporal Consistency):</a:t>
            </a:r>
            <a:r>
              <a:rPr lang="en-US" sz="1800" dirty="0">
                <a:solidFill>
                  <a:srgbClr val="374151"/>
                </a:solidFill>
                <a:ea typeface="+mj-lt"/>
                <a:cs typeface="+mj-lt"/>
              </a:rPr>
              <a:t> This rule maintains temporal consistency, preventing the scheduling of events in the past, which aligns with the natural progression of time and event planning.</a:t>
            </a:r>
            <a:endParaRPr lang="en-US" sz="1800" dirty="0">
              <a:cs typeface="Calibri Light"/>
            </a:endParaRPr>
          </a:p>
          <a:p>
            <a:endParaRPr lang="en-US" sz="1800" dirty="0">
              <a:cs typeface="Calibri Light"/>
            </a:endParaRPr>
          </a:p>
        </p:txBody>
      </p:sp>
      <p:pic>
        <p:nvPicPr>
          <p:cNvPr id="7" name="Content Placeholder 6" descr="A screenshot of a computer&#10;&#10;Description automatically generated">
            <a:extLst>
              <a:ext uri="{FF2B5EF4-FFF2-40B4-BE49-F238E27FC236}">
                <a16:creationId xmlns:a16="http://schemas.microsoft.com/office/drawing/2014/main" id="{E7C069F4-7820-9E22-C356-B7712BA43323}"/>
              </a:ext>
            </a:extLst>
          </p:cNvPr>
          <p:cNvPicPr>
            <a:picLocks noGrp="1" noChangeAspect="1"/>
          </p:cNvPicPr>
          <p:nvPr>
            <p:ph idx="1"/>
          </p:nvPr>
        </p:nvPicPr>
        <p:blipFill>
          <a:blip r:embed="rId2"/>
          <a:stretch>
            <a:fillRect/>
          </a:stretch>
        </p:blipFill>
        <p:spPr>
          <a:xfrm>
            <a:off x="527384" y="2839127"/>
            <a:ext cx="10515600" cy="2163912"/>
          </a:xfrm>
        </p:spPr>
      </p:pic>
    </p:spTree>
    <p:extLst>
      <p:ext uri="{BB962C8B-B14F-4D97-AF65-F5344CB8AC3E}">
        <p14:creationId xmlns:p14="http://schemas.microsoft.com/office/powerpoint/2010/main" val="2177615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E4CFE-EEA8-31AE-5214-E93A3A4056F6}"/>
              </a:ext>
            </a:extLst>
          </p:cNvPr>
          <p:cNvSpPr>
            <a:spLocks noGrp="1"/>
          </p:cNvSpPr>
          <p:nvPr>
            <p:ph type="title"/>
          </p:nvPr>
        </p:nvSpPr>
        <p:spPr>
          <a:xfrm>
            <a:off x="407069" y="515520"/>
            <a:ext cx="10946731" cy="1475957"/>
          </a:xfrm>
        </p:spPr>
        <p:txBody>
          <a:bodyPr vert="horz" lIns="91440" tIns="45720" rIns="91440" bIns="45720" rtlCol="0" anchor="ctr">
            <a:noAutofit/>
          </a:bodyPr>
          <a:lstStyle/>
          <a:p>
            <a:r>
              <a:rPr lang="en-US" sz="1800" b="1" u="sng" dirty="0">
                <a:ea typeface="+mj-lt"/>
                <a:cs typeface="+mj-lt"/>
              </a:rPr>
              <a:t>Promotion Limit:</a:t>
            </a:r>
            <a:br>
              <a:rPr lang="en-US" sz="1800" b="1"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Ensure the number of promotions does not exceed a specified limit.</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Manages the number of promotions to maintain a balanced promotional strategy.</a:t>
            </a:r>
            <a:endParaRPr lang="en-US" sz="1800" dirty="0">
              <a:cs typeface="Calibri Light"/>
            </a:endParaRPr>
          </a:p>
          <a:p>
            <a:pPr marL="285750" indent="-285750">
              <a:buFont typeface="Arial"/>
              <a:buChar char="•"/>
            </a:pPr>
            <a:r>
              <a:rPr lang="en-US" sz="1800" b="1" dirty="0">
                <a:ea typeface="+mj-lt"/>
                <a:cs typeface="+mj-lt"/>
              </a:rPr>
              <a:t>Purpose (Promotion Strategy):</a:t>
            </a:r>
            <a:r>
              <a:rPr lang="en-US" sz="1800" dirty="0">
                <a:solidFill>
                  <a:srgbClr val="374151"/>
                </a:solidFill>
                <a:ea typeface="+mj-lt"/>
                <a:cs typeface="+mj-lt"/>
              </a:rPr>
              <a:t> By limiting the number of promotions, the system maintains a strategic approach to promotions, preventing overuse and ensuring their effectiveness.</a:t>
            </a:r>
            <a:endParaRPr lang="en-US" sz="1800" dirty="0">
              <a:cs typeface="Calibri Light"/>
            </a:endParaRPr>
          </a:p>
          <a:p>
            <a:endParaRPr lang="en-US" sz="18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C9A895B7-AEC4-4B7D-60B9-E940F1F65988}"/>
              </a:ext>
            </a:extLst>
          </p:cNvPr>
          <p:cNvPicPr>
            <a:picLocks noGrp="1" noChangeAspect="1"/>
          </p:cNvPicPr>
          <p:nvPr>
            <p:ph idx="1"/>
          </p:nvPr>
        </p:nvPicPr>
        <p:blipFill>
          <a:blip r:embed="rId2"/>
          <a:stretch>
            <a:fillRect/>
          </a:stretch>
        </p:blipFill>
        <p:spPr>
          <a:xfrm>
            <a:off x="838200" y="2259503"/>
            <a:ext cx="10515600" cy="3483582"/>
          </a:xfrm>
        </p:spPr>
      </p:pic>
    </p:spTree>
    <p:extLst>
      <p:ext uri="{BB962C8B-B14F-4D97-AF65-F5344CB8AC3E}">
        <p14:creationId xmlns:p14="http://schemas.microsoft.com/office/powerpoint/2010/main" val="720233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8A6AE-628C-9A98-93CF-4684CB232F9C}"/>
              </a:ext>
            </a:extLst>
          </p:cNvPr>
          <p:cNvSpPr>
            <a:spLocks noGrp="1"/>
          </p:cNvSpPr>
          <p:nvPr>
            <p:ph type="title"/>
          </p:nvPr>
        </p:nvSpPr>
        <p:spPr>
          <a:xfrm>
            <a:off x="537411" y="365125"/>
            <a:ext cx="10816389" cy="1385720"/>
          </a:xfrm>
        </p:spPr>
        <p:txBody>
          <a:bodyPr vert="horz" lIns="91440" tIns="45720" rIns="91440" bIns="45720" rtlCol="0" anchor="ctr">
            <a:noAutofit/>
          </a:bodyPr>
          <a:lstStyle/>
          <a:p>
            <a:br>
              <a:rPr lang="en-US" sz="1800" b="1" dirty="0">
                <a:ea typeface="+mj-lt"/>
                <a:cs typeface="+mj-lt"/>
              </a:rPr>
            </a:br>
            <a:br>
              <a:rPr lang="en-US" sz="1800" b="1" dirty="0">
                <a:ea typeface="+mj-lt"/>
                <a:cs typeface="+mj-lt"/>
              </a:rPr>
            </a:br>
            <a:r>
              <a:rPr lang="en-US" sz="1800" b="1" u="sng" dirty="0">
                <a:ea typeface="+mj-lt"/>
                <a:cs typeface="+mj-lt"/>
              </a:rPr>
              <a:t>Applying Promotions to Different Events:</a:t>
            </a:r>
            <a:br>
              <a:rPr lang="en-US" sz="1800" b="1"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Prevent applying a promotion intended for one event to a different event.</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Maintains promotion-event consistency and prevents confusion.</a:t>
            </a:r>
            <a:endParaRPr lang="en-US" sz="1800" dirty="0">
              <a:cs typeface="Calibri Light"/>
            </a:endParaRPr>
          </a:p>
          <a:p>
            <a:pPr marL="285750" indent="-285750">
              <a:buFont typeface="Arial"/>
              <a:buChar char="•"/>
            </a:pPr>
            <a:r>
              <a:rPr lang="en-US" sz="1800" b="1" dirty="0">
                <a:ea typeface="+mj-lt"/>
                <a:cs typeface="+mj-lt"/>
              </a:rPr>
              <a:t>Purpose (Consistency):</a:t>
            </a:r>
            <a:r>
              <a:rPr lang="en-US" sz="1800" dirty="0">
                <a:solidFill>
                  <a:srgbClr val="374151"/>
                </a:solidFill>
                <a:ea typeface="+mj-lt"/>
                <a:cs typeface="+mj-lt"/>
              </a:rPr>
              <a:t> This rule ensures that promotions are logically associated with the intended events, avoiding discrepancies and maintaining a clear promotional strategy.</a:t>
            </a:r>
            <a:endParaRPr lang="en-US" sz="1800" dirty="0">
              <a:cs typeface="Calibri Light"/>
            </a:endParaRPr>
          </a:p>
          <a:p>
            <a:endParaRPr lang="en-US" sz="18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EBF4EC24-DA0F-E8B4-C815-E6516A85116E}"/>
              </a:ext>
            </a:extLst>
          </p:cNvPr>
          <p:cNvPicPr>
            <a:picLocks noGrp="1" noChangeAspect="1"/>
          </p:cNvPicPr>
          <p:nvPr>
            <p:ph idx="1"/>
          </p:nvPr>
        </p:nvPicPr>
        <p:blipFill>
          <a:blip r:embed="rId2"/>
          <a:stretch>
            <a:fillRect/>
          </a:stretch>
        </p:blipFill>
        <p:spPr>
          <a:xfrm>
            <a:off x="838200" y="2965666"/>
            <a:ext cx="10515600" cy="2071255"/>
          </a:xfrm>
        </p:spPr>
      </p:pic>
    </p:spTree>
    <p:extLst>
      <p:ext uri="{BB962C8B-B14F-4D97-AF65-F5344CB8AC3E}">
        <p14:creationId xmlns:p14="http://schemas.microsoft.com/office/powerpoint/2010/main" val="2139927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8DFBD-2BA1-AF14-C30A-B7A2848DDB06}"/>
              </a:ext>
            </a:extLst>
          </p:cNvPr>
          <p:cNvSpPr>
            <a:spLocks noGrp="1"/>
          </p:cNvSpPr>
          <p:nvPr>
            <p:ph type="title"/>
          </p:nvPr>
        </p:nvSpPr>
        <p:spPr>
          <a:xfrm>
            <a:off x="397043" y="625809"/>
            <a:ext cx="10956757" cy="1335589"/>
          </a:xfrm>
        </p:spPr>
        <p:txBody>
          <a:bodyPr vert="horz" lIns="91440" tIns="45720" rIns="91440" bIns="45720" rtlCol="0" anchor="ctr">
            <a:noAutofit/>
          </a:bodyPr>
          <a:lstStyle/>
          <a:p>
            <a:r>
              <a:rPr lang="en-US" sz="1800" b="1" u="sng" dirty="0">
                <a:ea typeface="+mj-lt"/>
                <a:cs typeface="+mj-lt"/>
              </a:rPr>
              <a:t>Ticket Capacity Limit:</a:t>
            </a:r>
            <a:br>
              <a:rPr lang="en-US" sz="1800" b="1" u="sng"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Validate that the number of tickets added does not exceed the venue's capacity.</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Ensures adherence to venue constraints and avoids overbooking.</a:t>
            </a:r>
            <a:endParaRPr lang="en-US" sz="1800" dirty="0">
              <a:cs typeface="Calibri Light"/>
            </a:endParaRPr>
          </a:p>
          <a:p>
            <a:pPr marL="285750" indent="-285750">
              <a:buFont typeface="Arial"/>
              <a:buChar char="•"/>
            </a:pPr>
            <a:r>
              <a:rPr lang="en-US" sz="1800" b="1" dirty="0">
                <a:ea typeface="+mj-lt"/>
                <a:cs typeface="+mj-lt"/>
              </a:rPr>
              <a:t>Purpose (Capacity Management):</a:t>
            </a:r>
            <a:r>
              <a:rPr lang="en-US" sz="1800" dirty="0">
                <a:solidFill>
                  <a:srgbClr val="374151"/>
                </a:solidFill>
                <a:ea typeface="+mj-lt"/>
                <a:cs typeface="+mj-lt"/>
              </a:rPr>
              <a:t> This rule contributes to effective venue management, preventing situations where the number of tickets exceeds the available capacity.</a:t>
            </a:r>
            <a:endParaRPr lang="en-US" sz="1800" dirty="0">
              <a:cs typeface="Calibri Light"/>
            </a:endParaRPr>
          </a:p>
          <a:p>
            <a:endParaRPr lang="en-US" sz="18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14743746-21A6-AAEA-75AE-473F3B09EECF}"/>
              </a:ext>
            </a:extLst>
          </p:cNvPr>
          <p:cNvPicPr>
            <a:picLocks noGrp="1" noChangeAspect="1"/>
          </p:cNvPicPr>
          <p:nvPr>
            <p:ph idx="1"/>
          </p:nvPr>
        </p:nvPicPr>
        <p:blipFill>
          <a:blip r:embed="rId2"/>
          <a:stretch>
            <a:fillRect/>
          </a:stretch>
        </p:blipFill>
        <p:spPr>
          <a:xfrm>
            <a:off x="838200" y="2634645"/>
            <a:ext cx="10515600" cy="2733297"/>
          </a:xfrm>
        </p:spPr>
      </p:pic>
    </p:spTree>
    <p:extLst>
      <p:ext uri="{BB962C8B-B14F-4D97-AF65-F5344CB8AC3E}">
        <p14:creationId xmlns:p14="http://schemas.microsoft.com/office/powerpoint/2010/main" val="2485492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E06F3-4097-6DEA-AAA2-0BF4D83DF726}"/>
              </a:ext>
            </a:extLst>
          </p:cNvPr>
          <p:cNvSpPr>
            <a:spLocks noGrp="1"/>
          </p:cNvSpPr>
          <p:nvPr>
            <p:ph type="title"/>
          </p:nvPr>
        </p:nvSpPr>
        <p:spPr>
          <a:xfrm>
            <a:off x="487279" y="625809"/>
            <a:ext cx="10876547" cy="1345615"/>
          </a:xfrm>
        </p:spPr>
        <p:txBody>
          <a:bodyPr vert="horz" lIns="91440" tIns="45720" rIns="91440" bIns="45720" rtlCol="0" anchor="ctr">
            <a:noAutofit/>
          </a:bodyPr>
          <a:lstStyle/>
          <a:p>
            <a:r>
              <a:rPr lang="en-US" sz="1800" b="1" u="sng" dirty="0">
                <a:ea typeface="+mj-lt"/>
                <a:cs typeface="+mj-lt"/>
              </a:rPr>
              <a:t>Invalid Promotion Time:</a:t>
            </a:r>
            <a:br>
              <a:rPr lang="en-US" sz="1800" b="1" u="sng"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Start time must be before the end time for promotions.</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Enforces logical time constraints for promotions.</a:t>
            </a:r>
            <a:endParaRPr lang="en-US" sz="1800" dirty="0">
              <a:cs typeface="Calibri Light"/>
            </a:endParaRPr>
          </a:p>
          <a:p>
            <a:pPr marL="285750" indent="-285750">
              <a:buFont typeface="Arial"/>
              <a:buChar char="•"/>
            </a:pPr>
            <a:r>
              <a:rPr lang="en-US" sz="1800" b="1" dirty="0">
                <a:ea typeface="+mj-lt"/>
                <a:cs typeface="+mj-lt"/>
              </a:rPr>
              <a:t>Purpose (Temporal Consistency):</a:t>
            </a:r>
            <a:r>
              <a:rPr lang="en-US" sz="1800" dirty="0">
                <a:solidFill>
                  <a:srgbClr val="374151"/>
                </a:solidFill>
                <a:ea typeface="+mj-lt"/>
                <a:cs typeface="+mj-lt"/>
              </a:rPr>
              <a:t> This rule ensures that promotions have valid timeframes, contributing to temporal consistency and logical scheduling.</a:t>
            </a:r>
            <a:endParaRPr lang="en-US" sz="1800" dirty="0">
              <a:cs typeface="Calibri Light"/>
            </a:endParaRPr>
          </a:p>
          <a:p>
            <a:endParaRPr lang="en-US" sz="1800" dirty="0">
              <a:cs typeface="Calibri Light"/>
            </a:endParaRPr>
          </a:p>
        </p:txBody>
      </p:sp>
      <p:sp>
        <p:nvSpPr>
          <p:cNvPr id="3" name="Content Placeholder 2">
            <a:extLst>
              <a:ext uri="{FF2B5EF4-FFF2-40B4-BE49-F238E27FC236}">
                <a16:creationId xmlns:a16="http://schemas.microsoft.com/office/drawing/2014/main" id="{B14121BF-DD2D-389C-4A40-AAC0B46CC17F}"/>
              </a:ext>
            </a:extLst>
          </p:cNvPr>
          <p:cNvSpPr>
            <a:spLocks noGrp="1"/>
          </p:cNvSpPr>
          <p:nvPr>
            <p:ph idx="1"/>
          </p:nvPr>
        </p:nvSpPr>
        <p:spPr/>
        <p:txBody>
          <a:bodyPr vert="horz" lIns="91440" tIns="45720" rIns="91440" bIns="45720" rtlCol="0" anchor="t">
            <a:normAutofit/>
          </a:bodyPr>
          <a:lstStyle/>
          <a:p>
            <a:pPr marL="0" indent="0">
              <a:buNone/>
            </a:pPr>
            <a:br>
              <a:rPr lang="en-US" dirty="0">
                <a:cs typeface="Calibri"/>
              </a:rPr>
            </a:br>
            <a:endParaRPr lang="en-US">
              <a:cs typeface="Calibri"/>
            </a:endParaRPr>
          </a:p>
          <a:p>
            <a:pPr marL="0" indent="0">
              <a:buNone/>
            </a:pPr>
            <a:br>
              <a:rPr lang="en-US" dirty="0">
                <a:cs typeface="Calibri"/>
              </a:rPr>
            </a:br>
            <a:br>
              <a:rPr lang="en-US" dirty="0">
                <a:cs typeface="Calibri"/>
              </a:rPr>
            </a:br>
            <a:endParaRPr lang="en-US">
              <a:cs typeface="Calibri"/>
            </a:endParaRPr>
          </a:p>
          <a:p>
            <a:pPr marL="0" indent="0">
              <a:buNone/>
            </a:pPr>
            <a:endParaRPr lang="en-US" dirty="0">
              <a:cs typeface="Calibri"/>
            </a:endParaRPr>
          </a:p>
          <a:p>
            <a:pPr marL="0" indent="0">
              <a:buNone/>
            </a:pPr>
            <a:endParaRPr lang="en-US" dirty="0">
              <a:cs typeface="Calibri"/>
            </a:endParaRPr>
          </a:p>
        </p:txBody>
      </p:sp>
      <p:pic>
        <p:nvPicPr>
          <p:cNvPr id="5" name="Picture 4" descr="A screenshot of a computer&#10;&#10;Description automatically generated">
            <a:extLst>
              <a:ext uri="{FF2B5EF4-FFF2-40B4-BE49-F238E27FC236}">
                <a16:creationId xmlns:a16="http://schemas.microsoft.com/office/drawing/2014/main" id="{A00CF651-C7FB-FB62-CEBB-1B643C8DA501}"/>
              </a:ext>
            </a:extLst>
          </p:cNvPr>
          <p:cNvPicPr>
            <a:picLocks noChangeAspect="1"/>
          </p:cNvPicPr>
          <p:nvPr/>
        </p:nvPicPr>
        <p:blipFill>
          <a:blip r:embed="rId2"/>
          <a:stretch>
            <a:fillRect/>
          </a:stretch>
        </p:blipFill>
        <p:spPr>
          <a:xfrm>
            <a:off x="591019" y="2501109"/>
            <a:ext cx="10563727" cy="1623911"/>
          </a:xfrm>
          <a:prstGeom prst="rect">
            <a:avLst/>
          </a:prstGeom>
        </p:spPr>
      </p:pic>
    </p:spTree>
    <p:extLst>
      <p:ext uri="{BB962C8B-B14F-4D97-AF65-F5344CB8AC3E}">
        <p14:creationId xmlns:p14="http://schemas.microsoft.com/office/powerpoint/2010/main" val="2033270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B2141-B6E5-B0D2-0FC0-8E4676DFB0EE}"/>
              </a:ext>
            </a:extLst>
          </p:cNvPr>
          <p:cNvSpPr>
            <a:spLocks noGrp="1"/>
          </p:cNvSpPr>
          <p:nvPr>
            <p:ph type="title"/>
          </p:nvPr>
        </p:nvSpPr>
        <p:spPr>
          <a:xfrm>
            <a:off x="447173" y="816309"/>
            <a:ext cx="10515600" cy="1325563"/>
          </a:xfrm>
        </p:spPr>
        <p:txBody>
          <a:bodyPr vert="horz" lIns="91440" tIns="45720" rIns="91440" bIns="45720" rtlCol="0" anchor="ctr">
            <a:noAutofit/>
          </a:bodyPr>
          <a:lstStyle/>
          <a:p>
            <a:endParaRPr lang="en-US" sz="1800" dirty="0">
              <a:cs typeface="Calibri Light"/>
            </a:endParaRPr>
          </a:p>
          <a:p>
            <a:r>
              <a:rPr lang="en-US" sz="2000" b="1" u="sng" dirty="0">
                <a:ea typeface="+mj-lt"/>
                <a:cs typeface="+mj-lt"/>
              </a:rPr>
              <a:t>Age Restriction Check: </a:t>
            </a:r>
            <a:br>
              <a:rPr lang="en-US" sz="2000" dirty="0">
                <a:ea typeface="+mj-lt"/>
                <a:cs typeface="+mj-lt"/>
              </a:rPr>
            </a:br>
            <a:endParaRPr lang="en-US" sz="2000">
              <a:cs typeface="Calibri Light"/>
            </a:endParaRPr>
          </a:p>
          <a:p>
            <a:r>
              <a:rPr lang="en-US" sz="2000" b="1" dirty="0">
                <a:cs typeface="Calibri Light"/>
              </a:rPr>
              <a:t>Business</a:t>
            </a:r>
            <a:r>
              <a:rPr lang="en-US" sz="2000" b="1" dirty="0">
                <a:ea typeface="+mj-lt"/>
                <a:cs typeface="+mj-lt"/>
              </a:rPr>
              <a:t> Rule: </a:t>
            </a:r>
            <a:r>
              <a:rPr lang="en-US" sz="2000" dirty="0">
                <a:ea typeface="+mj-lt"/>
                <a:cs typeface="+mj-lt"/>
              </a:rPr>
              <a:t>Verify that the attendee's age meets the specified event age restriction criteria. </a:t>
            </a:r>
            <a:endParaRPr lang="en-US" sz="2000">
              <a:cs typeface="Calibri Light"/>
            </a:endParaRPr>
          </a:p>
          <a:p>
            <a:r>
              <a:rPr lang="en-US" sz="2000" b="1" dirty="0">
                <a:ea typeface="+mj-lt"/>
                <a:cs typeface="+mj-lt"/>
              </a:rPr>
              <a:t>Explanation:</a:t>
            </a:r>
            <a:r>
              <a:rPr lang="en-US" sz="2000" dirty="0">
                <a:ea typeface="+mj-lt"/>
                <a:cs typeface="+mj-lt"/>
              </a:rPr>
              <a:t> Ensures compliance with age restrictions for events, preventing ineligible attendees. </a:t>
            </a:r>
            <a:endParaRPr lang="en-US" sz="2000">
              <a:cs typeface="Calibri Light"/>
            </a:endParaRPr>
          </a:p>
          <a:p>
            <a:r>
              <a:rPr lang="en-US" sz="2000" b="1" dirty="0">
                <a:ea typeface="+mj-lt"/>
                <a:cs typeface="+mj-lt"/>
              </a:rPr>
              <a:t>Purpose : </a:t>
            </a:r>
            <a:r>
              <a:rPr lang="en-US" sz="2000" dirty="0">
                <a:ea typeface="+mj-lt"/>
                <a:cs typeface="+mj-lt"/>
              </a:rPr>
              <a:t>(Audience Suitability): This rule contributes to audience suitability, aligning event attendance with age-appropriate criteria and preferences. </a:t>
            </a:r>
            <a:endParaRPr lang="en-US" sz="2000">
              <a:cs typeface="Calibri Light"/>
            </a:endParaRPr>
          </a:p>
          <a:p>
            <a:endParaRPr lang="en-US" sz="1800" dirty="0">
              <a:cs typeface="Calibri Light"/>
            </a:endParaRPr>
          </a:p>
        </p:txBody>
      </p:sp>
      <p:pic>
        <p:nvPicPr>
          <p:cNvPr id="7" name="Content Placeholder 6" descr="A screenshot of a computer&#10;&#10;Description automatically generated">
            <a:extLst>
              <a:ext uri="{FF2B5EF4-FFF2-40B4-BE49-F238E27FC236}">
                <a16:creationId xmlns:a16="http://schemas.microsoft.com/office/drawing/2014/main" id="{3D03709A-DA78-0AF2-704F-E4C4644A8977}"/>
              </a:ext>
            </a:extLst>
          </p:cNvPr>
          <p:cNvPicPr>
            <a:picLocks noGrp="1" noChangeAspect="1"/>
          </p:cNvPicPr>
          <p:nvPr>
            <p:ph idx="1"/>
          </p:nvPr>
        </p:nvPicPr>
        <p:blipFill>
          <a:blip r:embed="rId2"/>
          <a:stretch>
            <a:fillRect/>
          </a:stretch>
        </p:blipFill>
        <p:spPr>
          <a:xfrm>
            <a:off x="568124" y="2727401"/>
            <a:ext cx="10515600" cy="2451330"/>
          </a:xfrm>
        </p:spPr>
      </p:pic>
    </p:spTree>
    <p:extLst>
      <p:ext uri="{BB962C8B-B14F-4D97-AF65-F5344CB8AC3E}">
        <p14:creationId xmlns:p14="http://schemas.microsoft.com/office/powerpoint/2010/main" val="3910780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E37F-EFFD-0CEA-75F6-63156A570C2D}"/>
              </a:ext>
            </a:extLst>
          </p:cNvPr>
          <p:cNvSpPr>
            <a:spLocks noGrp="1"/>
          </p:cNvSpPr>
          <p:nvPr>
            <p:ph type="title"/>
          </p:nvPr>
        </p:nvSpPr>
        <p:spPr>
          <a:xfrm>
            <a:off x="657726" y="1197309"/>
            <a:ext cx="10515600" cy="1325563"/>
          </a:xfrm>
        </p:spPr>
        <p:txBody>
          <a:bodyPr vert="horz" lIns="91440" tIns="45720" rIns="91440" bIns="45720" rtlCol="0" anchor="ctr">
            <a:noAutofit/>
          </a:bodyPr>
          <a:lstStyle/>
          <a:p>
            <a:endParaRPr lang="en-US" sz="2000" dirty="0">
              <a:latin typeface="Calibri Light" panose="020F0302020204030204"/>
              <a:cs typeface="Calibri Light" panose="020F0302020204030204"/>
            </a:endParaRPr>
          </a:p>
          <a:p>
            <a:r>
              <a:rPr lang="en-US" sz="2000" b="1" u="sng" dirty="0">
                <a:ea typeface="+mj-lt"/>
                <a:cs typeface="+mj-lt"/>
              </a:rPr>
              <a:t>Review Creation Timing: </a:t>
            </a:r>
            <a:endParaRPr lang="en-US" sz="2000" b="1" u="sng">
              <a:cs typeface="Calibri Light"/>
            </a:endParaRPr>
          </a:p>
          <a:p>
            <a:endParaRPr lang="en-US" sz="2000" dirty="0">
              <a:cs typeface="Calibri Light"/>
            </a:endParaRPr>
          </a:p>
          <a:p>
            <a:r>
              <a:rPr lang="en-US" sz="2000" b="1" dirty="0">
                <a:ea typeface="+mj-lt"/>
                <a:cs typeface="+mj-lt"/>
              </a:rPr>
              <a:t>Business Rule:</a:t>
            </a:r>
            <a:r>
              <a:rPr lang="en-US" sz="2000" dirty="0">
                <a:ea typeface="+mj-lt"/>
                <a:cs typeface="+mj-lt"/>
              </a:rPr>
              <a:t> Reviews can be created only after the completion of the event. </a:t>
            </a:r>
            <a:endParaRPr lang="en-US" sz="2000" dirty="0">
              <a:cs typeface="Calibri Light"/>
            </a:endParaRPr>
          </a:p>
          <a:p>
            <a:r>
              <a:rPr lang="en-US" sz="2000" b="1" dirty="0">
                <a:ea typeface="+mj-lt"/>
                <a:cs typeface="+mj-lt"/>
              </a:rPr>
              <a:t>Explanation:</a:t>
            </a:r>
            <a:r>
              <a:rPr lang="en-US" sz="2000" dirty="0">
                <a:ea typeface="+mj-lt"/>
                <a:cs typeface="+mj-lt"/>
              </a:rPr>
              <a:t> Restricts the creation of reviews to ensure they are based on actual event experiences. </a:t>
            </a:r>
            <a:endParaRPr lang="en-US" sz="2000" dirty="0">
              <a:cs typeface="Calibri Light"/>
            </a:endParaRPr>
          </a:p>
          <a:p>
            <a:r>
              <a:rPr lang="en-US" sz="2000" b="1" dirty="0">
                <a:ea typeface="+mj-lt"/>
                <a:cs typeface="+mj-lt"/>
              </a:rPr>
              <a:t>Purpose (Event Authenticity)</a:t>
            </a:r>
            <a:r>
              <a:rPr lang="en-US" sz="2000" dirty="0">
                <a:ea typeface="+mj-lt"/>
                <a:cs typeface="+mj-lt"/>
              </a:rPr>
              <a:t>: This rule enhances the authenticity of reviews by allowing them only after the event has concluded, providing accurate feedback based on attendees' actual experiences. </a:t>
            </a:r>
            <a:endParaRPr lang="en-US" sz="2000" dirty="0">
              <a:cs typeface="Calibri Light"/>
            </a:endParaRPr>
          </a:p>
          <a:p>
            <a:endParaRPr lang="en-US" sz="20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481AE95C-FF5E-F9AD-8588-D135DB5C76A0}"/>
              </a:ext>
            </a:extLst>
          </p:cNvPr>
          <p:cNvPicPr>
            <a:picLocks noGrp="1" noChangeAspect="1"/>
          </p:cNvPicPr>
          <p:nvPr>
            <p:ph idx="1"/>
          </p:nvPr>
        </p:nvPicPr>
        <p:blipFill>
          <a:blip r:embed="rId2"/>
          <a:stretch>
            <a:fillRect/>
          </a:stretch>
        </p:blipFill>
        <p:spPr>
          <a:xfrm>
            <a:off x="909637" y="3543091"/>
            <a:ext cx="10372725" cy="2400300"/>
          </a:xfrm>
        </p:spPr>
      </p:pic>
    </p:spTree>
    <p:extLst>
      <p:ext uri="{BB962C8B-B14F-4D97-AF65-F5344CB8AC3E}">
        <p14:creationId xmlns:p14="http://schemas.microsoft.com/office/powerpoint/2010/main" val="2938057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9B6AD7-AC94-8E41-4E45-236EE20E2EEA}"/>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kern="1200">
                <a:solidFill>
                  <a:schemeClr val="tx1"/>
                </a:solidFill>
                <a:latin typeface="+mj-lt"/>
                <a:ea typeface="+mj-ea"/>
                <a:cs typeface="+mj-cs"/>
              </a:rPr>
              <a:t>Views</a:t>
            </a:r>
            <a:br>
              <a:rPr lang="en-US" sz="6600" kern="1200">
                <a:solidFill>
                  <a:schemeClr val="tx1"/>
                </a:solidFill>
                <a:latin typeface="+mj-lt"/>
                <a:ea typeface="+mj-ea"/>
                <a:cs typeface="+mj-cs"/>
              </a:rPr>
            </a:br>
            <a:endParaRPr lang="en-US" sz="6600" kern="1200">
              <a:solidFill>
                <a:schemeClr val="tx1"/>
              </a:solidFill>
              <a:latin typeface="+mj-lt"/>
              <a:ea typeface="+mj-ea"/>
              <a:cs typeface="+mj-cs"/>
            </a:endParaRPr>
          </a:p>
        </p:txBody>
      </p:sp>
      <p:sp>
        <p:nvSpPr>
          <p:cNvPr id="39"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377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4D354-CE01-0D65-F519-5122F6617E0F}"/>
              </a:ext>
            </a:extLst>
          </p:cNvPr>
          <p:cNvSpPr>
            <a:spLocks noGrp="1"/>
          </p:cNvSpPr>
          <p:nvPr>
            <p:ph type="title"/>
          </p:nvPr>
        </p:nvSpPr>
        <p:spPr>
          <a:xfrm>
            <a:off x="356937" y="124494"/>
            <a:ext cx="10906626" cy="2047457"/>
          </a:xfrm>
        </p:spPr>
        <p:txBody>
          <a:bodyPr vert="horz" lIns="91440" tIns="45720" rIns="91440" bIns="45720" rtlCol="0" anchor="ctr">
            <a:noAutofit/>
          </a:bodyPr>
          <a:lstStyle/>
          <a:p>
            <a:r>
              <a:rPr lang="en-US" sz="1700" b="1" u="sng" dirty="0">
                <a:ea typeface="+mj-lt"/>
                <a:cs typeface="+mj-lt"/>
              </a:rPr>
              <a:t>Category availability</a:t>
            </a:r>
            <a:br>
              <a:rPr lang="en-US" sz="1600" dirty="0">
                <a:ea typeface="+mj-lt"/>
                <a:cs typeface="+mj-lt"/>
              </a:rPr>
            </a:br>
            <a:br>
              <a:rPr lang="en-US" sz="1600" dirty="0">
                <a:ea typeface="+mj-lt"/>
                <a:cs typeface="+mj-lt"/>
              </a:rPr>
            </a:br>
            <a:r>
              <a:rPr lang="en-US" sz="1500" dirty="0">
                <a:solidFill>
                  <a:srgbClr val="374151"/>
                </a:solidFill>
                <a:ea typeface="+mj-lt"/>
                <a:cs typeface="+mj-lt"/>
              </a:rPr>
              <a:t>It includes information about the available ticket categories, their respective counts, and the associated event details. This view is particularly useful for organizers to make informed decisions about ticket sales, pricing adjustments, and ensuring a well-balanced distribution of ticket categories for each event</a:t>
            </a:r>
            <a:br>
              <a:rPr lang="en-US" sz="1500" dirty="0">
                <a:ea typeface="+mj-lt"/>
                <a:cs typeface="+mj-lt"/>
              </a:rPr>
            </a:br>
            <a:br>
              <a:rPr lang="en-US" sz="1500" dirty="0">
                <a:ea typeface="+mj-lt"/>
                <a:cs typeface="+mj-lt"/>
              </a:rPr>
            </a:br>
            <a:r>
              <a:rPr lang="en-US" sz="1500" dirty="0">
                <a:ea typeface="+mj-lt"/>
                <a:cs typeface="+mj-lt"/>
              </a:rPr>
              <a:t> SELECT * FROM </a:t>
            </a:r>
            <a:r>
              <a:rPr lang="en-US" sz="1500" err="1">
                <a:ea typeface="+mj-lt"/>
                <a:cs typeface="+mj-lt"/>
              </a:rPr>
              <a:t>TicketCategoryAvailability</a:t>
            </a:r>
            <a:br>
              <a:rPr lang="en-US" sz="1500" dirty="0">
                <a:ea typeface="+mj-lt"/>
                <a:cs typeface="+mj-lt"/>
              </a:rPr>
            </a:br>
            <a:r>
              <a:rPr lang="en-US" sz="1500" dirty="0">
                <a:ea typeface="+mj-lt"/>
                <a:cs typeface="+mj-lt"/>
              </a:rPr>
              <a:t> ORDER BY EVENT_ID;</a:t>
            </a:r>
            <a:endParaRPr lang="en-US" sz="150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086BF7FD-FF6D-9B79-F774-F423632DD84D}"/>
              </a:ext>
            </a:extLst>
          </p:cNvPr>
          <p:cNvPicPr>
            <a:picLocks noGrp="1" noChangeAspect="1"/>
          </p:cNvPicPr>
          <p:nvPr>
            <p:ph idx="1"/>
          </p:nvPr>
        </p:nvPicPr>
        <p:blipFill>
          <a:blip r:embed="rId2"/>
          <a:stretch>
            <a:fillRect/>
          </a:stretch>
        </p:blipFill>
        <p:spPr>
          <a:xfrm>
            <a:off x="1658421" y="2236704"/>
            <a:ext cx="8614473" cy="4351338"/>
          </a:xfrm>
        </p:spPr>
      </p:pic>
    </p:spTree>
    <p:extLst>
      <p:ext uri="{BB962C8B-B14F-4D97-AF65-F5344CB8AC3E}">
        <p14:creationId xmlns:p14="http://schemas.microsoft.com/office/powerpoint/2010/main" val="2481484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30C92-E37B-66AD-F6F5-941C2A349D5D}"/>
              </a:ext>
            </a:extLst>
          </p:cNvPr>
          <p:cNvSpPr>
            <a:spLocks noGrp="1"/>
          </p:cNvSpPr>
          <p:nvPr>
            <p:ph type="title"/>
          </p:nvPr>
        </p:nvSpPr>
        <p:spPr/>
        <p:txBody>
          <a:bodyPr vert="horz" lIns="91440" tIns="45720" rIns="91440" bIns="45720" rtlCol="0" anchor="ctr">
            <a:noAutofit/>
          </a:bodyPr>
          <a:lstStyle/>
          <a:p>
            <a:r>
              <a:rPr lang="en-US" sz="1800" b="1" u="sng" dirty="0">
                <a:ea typeface="+mj-lt"/>
                <a:cs typeface="+mj-lt"/>
              </a:rPr>
              <a:t>Seat availability</a:t>
            </a:r>
            <a:br>
              <a:rPr lang="en-US" sz="1500" dirty="0">
                <a:ea typeface="+mj-lt"/>
                <a:cs typeface="+mj-lt"/>
              </a:rPr>
            </a:br>
            <a:br>
              <a:rPr lang="en-US" sz="1500" dirty="0">
                <a:ea typeface="+mj-lt"/>
                <a:cs typeface="+mj-lt"/>
              </a:rPr>
            </a:br>
            <a:r>
              <a:rPr lang="en-US" sz="1500" dirty="0">
                <a:solidFill>
                  <a:srgbClr val="374151"/>
                </a:solidFill>
                <a:ea typeface="+mj-lt"/>
                <a:cs typeface="+mj-lt"/>
              </a:rPr>
              <a:t>The "</a:t>
            </a:r>
            <a:r>
              <a:rPr lang="en-US" sz="1500" dirty="0" err="1">
                <a:solidFill>
                  <a:srgbClr val="374151"/>
                </a:solidFill>
                <a:ea typeface="+mj-lt"/>
                <a:cs typeface="+mj-lt"/>
              </a:rPr>
              <a:t>EventSeatAvailability</a:t>
            </a:r>
            <a:r>
              <a:rPr lang="en-US" sz="1500" dirty="0">
                <a:solidFill>
                  <a:srgbClr val="374151"/>
                </a:solidFill>
                <a:ea typeface="+mj-lt"/>
                <a:cs typeface="+mj-lt"/>
              </a:rPr>
              <a:t>" view provides a detailed overview of seat availability for various events.</a:t>
            </a:r>
            <a:br>
              <a:rPr lang="en-US" sz="1500" dirty="0">
                <a:solidFill>
                  <a:srgbClr val="374151"/>
                </a:solidFill>
                <a:ea typeface="+mj-lt"/>
                <a:cs typeface="+mj-lt"/>
              </a:rPr>
            </a:br>
            <a:br>
              <a:rPr lang="en-US" sz="1500" dirty="0">
                <a:ea typeface="+mj-lt"/>
                <a:cs typeface="+mj-lt"/>
              </a:rPr>
            </a:br>
            <a:r>
              <a:rPr lang="en-US" sz="1500" dirty="0">
                <a:solidFill>
                  <a:srgbClr val="000000"/>
                </a:solidFill>
                <a:ea typeface="+mj-lt"/>
                <a:cs typeface="+mj-lt"/>
              </a:rPr>
              <a:t> </a:t>
            </a:r>
            <a:r>
              <a:rPr lang="en-US" sz="1500" dirty="0">
                <a:ea typeface="+mj-lt"/>
                <a:cs typeface="+mj-lt"/>
              </a:rPr>
              <a:t>SELECT * FROM </a:t>
            </a:r>
            <a:r>
              <a:rPr lang="en-US" sz="1500" dirty="0" err="1">
                <a:ea typeface="+mj-lt"/>
                <a:cs typeface="+mj-lt"/>
              </a:rPr>
              <a:t>EventSeatAvailability</a:t>
            </a:r>
            <a:br>
              <a:rPr lang="en-US" sz="1500" dirty="0">
                <a:ea typeface="+mj-lt"/>
                <a:cs typeface="+mj-lt"/>
              </a:rPr>
            </a:br>
            <a:r>
              <a:rPr lang="en-US" sz="1500" dirty="0">
                <a:ea typeface="+mj-lt"/>
                <a:cs typeface="+mj-lt"/>
              </a:rPr>
              <a:t> ORDER BY EVENT_ID;</a:t>
            </a:r>
            <a:endParaRPr lang="en-US" sz="150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4781D0DF-1735-1716-79A1-99324CEC543D}"/>
              </a:ext>
            </a:extLst>
          </p:cNvPr>
          <p:cNvPicPr>
            <a:picLocks noGrp="1" noChangeAspect="1"/>
          </p:cNvPicPr>
          <p:nvPr>
            <p:ph idx="1"/>
          </p:nvPr>
        </p:nvPicPr>
        <p:blipFill>
          <a:blip r:embed="rId2"/>
          <a:stretch>
            <a:fillRect/>
          </a:stretch>
        </p:blipFill>
        <p:spPr>
          <a:xfrm>
            <a:off x="1143111" y="1825625"/>
            <a:ext cx="9905778" cy="4351338"/>
          </a:xfrm>
        </p:spPr>
      </p:pic>
    </p:spTree>
    <p:extLst>
      <p:ext uri="{BB962C8B-B14F-4D97-AF65-F5344CB8AC3E}">
        <p14:creationId xmlns:p14="http://schemas.microsoft.com/office/powerpoint/2010/main" val="881088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7DB83B-BB6D-A3C1-E55D-D63117FBD34B}"/>
              </a:ext>
            </a:extLst>
          </p:cNvPr>
          <p:cNvSpPr>
            <a:spLocks noGrp="1"/>
          </p:cNvSpPr>
          <p:nvPr>
            <p:ph type="title"/>
          </p:nvPr>
        </p:nvSpPr>
        <p:spPr>
          <a:xfrm>
            <a:off x="838200" y="365125"/>
            <a:ext cx="10515600" cy="1325563"/>
          </a:xfrm>
        </p:spPr>
        <p:txBody>
          <a:bodyPr>
            <a:normAutofit/>
          </a:bodyPr>
          <a:lstStyle/>
          <a:p>
            <a:r>
              <a:rPr lang="en-US" sz="5400">
                <a:cs typeface="Calibri Light"/>
              </a:rPr>
              <a:t>Contributions</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BC48C3-0C35-28D3-2431-8D9478A7E008}"/>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US" sz="2200" b="1" dirty="0">
                <a:ea typeface="+mn-lt"/>
                <a:cs typeface="+mn-lt"/>
              </a:rPr>
              <a:t>DISHA PATIL - 002768900</a:t>
            </a:r>
            <a:br>
              <a:rPr lang="en-US" sz="2200" b="1" dirty="0">
                <a:ea typeface="+mn-lt"/>
                <a:cs typeface="+mn-lt"/>
              </a:rPr>
            </a:br>
            <a:r>
              <a:rPr lang="en-US" sz="2200" b="1" dirty="0">
                <a:ea typeface="+mn-lt"/>
                <a:cs typeface="+mn-lt"/>
              </a:rPr>
              <a:t> </a:t>
            </a:r>
            <a:r>
              <a:rPr lang="en-US" sz="2200" dirty="0">
                <a:ea typeface="+mn-lt"/>
                <a:cs typeface="+mn-lt"/>
              </a:rPr>
              <a:t>Table initialization, User creation, insertion packages, insert proc, function, exception handling, testing, presentation</a:t>
            </a:r>
          </a:p>
          <a:p>
            <a:r>
              <a:rPr lang="en-US" sz="2200" b="1" dirty="0">
                <a:ea typeface="+mn-lt"/>
                <a:cs typeface="+mn-lt"/>
              </a:rPr>
              <a:t>ANUJ KUMAR- 002766036</a:t>
            </a:r>
            <a:br>
              <a:rPr lang="en-US" sz="2200" b="1" dirty="0">
                <a:ea typeface="+mn-lt"/>
                <a:cs typeface="+mn-lt"/>
              </a:rPr>
            </a:br>
            <a:r>
              <a:rPr lang="en-US" sz="2200" b="1" dirty="0">
                <a:ea typeface="+mn-lt"/>
                <a:cs typeface="+mn-lt"/>
              </a:rPr>
              <a:t> </a:t>
            </a:r>
            <a:r>
              <a:rPr lang="en-US" sz="2200" dirty="0">
                <a:ea typeface="+mn-lt"/>
                <a:cs typeface="+mn-lt"/>
              </a:rPr>
              <a:t>Table initialization, User creation, insertion packages, insert proc, Role creation and User creation, trigger, testing, bug fix, reports.</a:t>
            </a:r>
          </a:p>
          <a:p>
            <a:r>
              <a:rPr lang="en-US" sz="2200" b="1" dirty="0">
                <a:ea typeface="+mn-lt"/>
                <a:cs typeface="+mn-lt"/>
              </a:rPr>
              <a:t>SHUBHAM SABLE - 002747045</a:t>
            </a:r>
          </a:p>
          <a:p>
            <a:pPr marL="0" indent="0">
              <a:buNone/>
            </a:pPr>
            <a:r>
              <a:rPr lang="en-US" sz="2200" dirty="0">
                <a:ea typeface="+mn-lt"/>
                <a:cs typeface="+mn-lt"/>
              </a:rPr>
              <a:t>    Table initialization, User creation, insertion packages, insert proc, testing ,</a:t>
            </a:r>
            <a:r>
              <a:rPr lang="en-US" sz="2200" dirty="0">
                <a:cs typeface="Calibri" panose="020F0502020204030204"/>
              </a:rPr>
              <a:t>presentation,        documentation</a:t>
            </a:r>
          </a:p>
        </p:txBody>
      </p:sp>
    </p:spTree>
    <p:extLst>
      <p:ext uri="{BB962C8B-B14F-4D97-AF65-F5344CB8AC3E}">
        <p14:creationId xmlns:p14="http://schemas.microsoft.com/office/powerpoint/2010/main" val="760827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D9AC-FA4D-7AA3-8627-AF26B4DBD0CE}"/>
              </a:ext>
            </a:extLst>
          </p:cNvPr>
          <p:cNvSpPr>
            <a:spLocks noGrp="1"/>
          </p:cNvSpPr>
          <p:nvPr>
            <p:ph type="title"/>
          </p:nvPr>
        </p:nvSpPr>
        <p:spPr>
          <a:xfrm>
            <a:off x="647700" y="234783"/>
            <a:ext cx="10706100" cy="1475957"/>
          </a:xfrm>
        </p:spPr>
        <p:txBody>
          <a:bodyPr vert="horz" lIns="91440" tIns="45720" rIns="91440" bIns="45720" rtlCol="0" anchor="ctr">
            <a:noAutofit/>
          </a:bodyPr>
          <a:lstStyle/>
          <a:p>
            <a:r>
              <a:rPr lang="en-US" sz="1800" b="1" u="sng" dirty="0">
                <a:ea typeface="+mj-lt"/>
                <a:cs typeface="+mj-lt"/>
              </a:rPr>
              <a:t>Venue availability</a:t>
            </a:r>
            <a:br>
              <a:rPr lang="en-US" sz="1500" dirty="0">
                <a:ea typeface="+mj-lt"/>
                <a:cs typeface="+mj-lt"/>
              </a:rPr>
            </a:br>
            <a:br>
              <a:rPr lang="en-US" sz="1500" dirty="0">
                <a:ea typeface="+mj-lt"/>
                <a:cs typeface="+mj-lt"/>
              </a:rPr>
            </a:br>
            <a:r>
              <a:rPr lang="en-US" sz="1500" dirty="0">
                <a:solidFill>
                  <a:srgbClr val="374151"/>
                </a:solidFill>
                <a:ea typeface="+mj-lt"/>
                <a:cs typeface="+mj-lt"/>
              </a:rPr>
              <a:t>The "</a:t>
            </a:r>
            <a:r>
              <a:rPr lang="en-US" sz="1500" dirty="0" err="1">
                <a:solidFill>
                  <a:srgbClr val="374151"/>
                </a:solidFill>
                <a:ea typeface="+mj-lt"/>
                <a:cs typeface="+mj-lt"/>
              </a:rPr>
              <a:t>venue_availability</a:t>
            </a:r>
            <a:r>
              <a:rPr lang="en-US" sz="1500" dirty="0">
                <a:solidFill>
                  <a:srgbClr val="374151"/>
                </a:solidFill>
                <a:ea typeface="+mj-lt"/>
                <a:cs typeface="+mj-lt"/>
              </a:rPr>
              <a:t>" view offers insights into the availability of different venues. It provides details such as venue ID, venue </a:t>
            </a:r>
            <a:r>
              <a:rPr lang="en-US" sz="1500" dirty="0" err="1">
                <a:solidFill>
                  <a:srgbClr val="374151"/>
                </a:solidFill>
                <a:ea typeface="+mj-lt"/>
                <a:cs typeface="+mj-lt"/>
              </a:rPr>
              <a:t>name,event</a:t>
            </a:r>
            <a:r>
              <a:rPr lang="en-US" sz="1500" dirty="0">
                <a:solidFill>
                  <a:srgbClr val="374151"/>
                </a:solidFill>
                <a:ea typeface="+mj-lt"/>
                <a:cs typeface="+mj-lt"/>
              </a:rPr>
              <a:t> name, start time, end time </a:t>
            </a:r>
            <a:br>
              <a:rPr lang="en-US" sz="1500" dirty="0">
                <a:solidFill>
                  <a:srgbClr val="374151"/>
                </a:solidFill>
                <a:ea typeface="+mj-lt"/>
                <a:cs typeface="+mj-lt"/>
              </a:rPr>
            </a:br>
            <a:br>
              <a:rPr lang="en-US" sz="1500" dirty="0">
                <a:ea typeface="+mj-lt"/>
                <a:cs typeface="+mj-lt"/>
              </a:rPr>
            </a:br>
            <a:r>
              <a:rPr lang="en-US" sz="1500" dirty="0">
                <a:ea typeface="+mj-lt"/>
                <a:cs typeface="+mj-lt"/>
              </a:rPr>
              <a:t> SELECT * FROM </a:t>
            </a:r>
            <a:r>
              <a:rPr lang="en-US" sz="1500" dirty="0" err="1">
                <a:ea typeface="+mj-lt"/>
                <a:cs typeface="+mj-lt"/>
              </a:rPr>
              <a:t>venue_availability</a:t>
            </a:r>
            <a:br>
              <a:rPr lang="en-US" sz="1500" dirty="0">
                <a:ea typeface="+mj-lt"/>
                <a:cs typeface="+mj-lt"/>
              </a:rPr>
            </a:br>
            <a:r>
              <a:rPr lang="en-US" sz="1500" dirty="0">
                <a:ea typeface="+mj-lt"/>
                <a:cs typeface="+mj-lt"/>
              </a:rPr>
              <a:t> ORDER BY VENUE_ID;</a:t>
            </a:r>
            <a:endParaRPr lang="en-US" sz="150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F059610C-38E0-6771-BE04-CE9268C9CC23}"/>
              </a:ext>
            </a:extLst>
          </p:cNvPr>
          <p:cNvPicPr>
            <a:picLocks noGrp="1" noChangeAspect="1"/>
          </p:cNvPicPr>
          <p:nvPr>
            <p:ph idx="1"/>
          </p:nvPr>
        </p:nvPicPr>
        <p:blipFill>
          <a:blip r:embed="rId2"/>
          <a:stretch>
            <a:fillRect/>
          </a:stretch>
        </p:blipFill>
        <p:spPr>
          <a:xfrm>
            <a:off x="1897213" y="1825625"/>
            <a:ext cx="8397574" cy="4351338"/>
          </a:xfrm>
        </p:spPr>
      </p:pic>
    </p:spTree>
    <p:extLst>
      <p:ext uri="{BB962C8B-B14F-4D97-AF65-F5344CB8AC3E}">
        <p14:creationId xmlns:p14="http://schemas.microsoft.com/office/powerpoint/2010/main" val="1691127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9B6AD7-AC94-8E41-4E45-236EE20E2EEA}"/>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dirty="0"/>
              <a:t>Functions</a:t>
            </a:r>
            <a:br>
              <a:rPr lang="en-US" sz="6600" kern="1200" dirty="0"/>
            </a:br>
            <a:endParaRPr lang="en-US" sz="6600" kern="1200">
              <a:latin typeface="+mj-lt"/>
              <a:cs typeface="Calibri Light"/>
            </a:endParaRPr>
          </a:p>
        </p:txBody>
      </p:sp>
      <p:sp>
        <p:nvSpPr>
          <p:cNvPr id="39"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3279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8EE37-D4BA-32DB-2411-624C3B5D8AC9}"/>
              </a:ext>
            </a:extLst>
          </p:cNvPr>
          <p:cNvSpPr>
            <a:spLocks noGrp="1"/>
          </p:cNvSpPr>
          <p:nvPr>
            <p:ph type="title"/>
          </p:nvPr>
        </p:nvSpPr>
        <p:spPr>
          <a:xfrm>
            <a:off x="768016" y="1006809"/>
            <a:ext cx="10515600" cy="1034800"/>
          </a:xfrm>
        </p:spPr>
        <p:txBody>
          <a:bodyPr vert="horz" lIns="91440" tIns="45720" rIns="91440" bIns="45720" rtlCol="0" anchor="ctr">
            <a:noAutofit/>
          </a:bodyPr>
          <a:lstStyle/>
          <a:p>
            <a:r>
              <a:rPr lang="en-US" sz="1400" dirty="0">
                <a:ea typeface="+mj-lt"/>
                <a:cs typeface="+mj-lt"/>
              </a:rPr>
              <a:t>--Function to find events between given time range </a:t>
            </a:r>
            <a:br>
              <a:rPr lang="en-US" sz="1400" dirty="0">
                <a:ea typeface="+mj-lt"/>
                <a:cs typeface="+mj-lt"/>
              </a:rPr>
            </a:br>
            <a:r>
              <a:rPr lang="en-US" sz="1400" dirty="0">
                <a:ea typeface="+mj-lt"/>
                <a:cs typeface="+mj-lt"/>
              </a:rPr>
              <a:t> SELECT * FROM TABLE(</a:t>
            </a:r>
            <a:r>
              <a:rPr lang="en-US" sz="1400" err="1">
                <a:ea typeface="+mj-lt"/>
                <a:cs typeface="+mj-lt"/>
              </a:rPr>
              <a:t>EVENT_APP_ADMIN.GetEventsInTimeRange</a:t>
            </a:r>
            <a:r>
              <a:rPr lang="en-US" sz="1400" dirty="0">
                <a:ea typeface="+mj-lt"/>
                <a:cs typeface="+mj-lt"/>
              </a:rPr>
              <a:t>(</a:t>
            </a:r>
            <a:br>
              <a:rPr lang="en-US" sz="1400" dirty="0">
                <a:ea typeface="+mj-lt"/>
                <a:cs typeface="+mj-lt"/>
              </a:rPr>
            </a:br>
            <a:r>
              <a:rPr lang="en-US" sz="1400" dirty="0">
                <a:ea typeface="+mj-lt"/>
                <a:cs typeface="+mj-lt"/>
              </a:rPr>
              <a:t>     TO_TIMESTAMP('2023-12-5 00:00:00', 'YYYY-MM-DD HH24:MI:SS'), </a:t>
            </a:r>
            <a:br>
              <a:rPr lang="en-US" sz="1400" dirty="0">
                <a:ea typeface="+mj-lt"/>
                <a:cs typeface="+mj-lt"/>
              </a:rPr>
            </a:br>
            <a:r>
              <a:rPr lang="en-US" sz="1400" dirty="0">
                <a:ea typeface="+mj-lt"/>
                <a:cs typeface="+mj-lt"/>
              </a:rPr>
              <a:t>     TO_TIMESTAMP('2023-12-31 00:00:00', 'YYYY-MM-DD HH24:MI:SS')</a:t>
            </a:r>
            <a:br>
              <a:rPr lang="en-US" sz="1400" dirty="0">
                <a:ea typeface="+mj-lt"/>
                <a:cs typeface="+mj-lt"/>
              </a:rPr>
            </a:br>
            <a:r>
              <a:rPr lang="en-US" sz="1400" dirty="0">
                <a:ea typeface="+mj-lt"/>
                <a:cs typeface="+mj-lt"/>
              </a:rPr>
              <a:t> ));</a:t>
            </a:r>
            <a:endParaRPr lang="en-US" sz="1400">
              <a:cs typeface="Calibri Light"/>
            </a:endParaRPr>
          </a:p>
        </p:txBody>
      </p:sp>
      <p:pic>
        <p:nvPicPr>
          <p:cNvPr id="4" name="Content Placeholder 3" descr="A screen shot of a computer&#10;&#10;Description automatically generated">
            <a:extLst>
              <a:ext uri="{FF2B5EF4-FFF2-40B4-BE49-F238E27FC236}">
                <a16:creationId xmlns:a16="http://schemas.microsoft.com/office/drawing/2014/main" id="{882F0302-8377-9CC4-139C-3116D52966F9}"/>
              </a:ext>
            </a:extLst>
          </p:cNvPr>
          <p:cNvPicPr>
            <a:picLocks noGrp="1" noChangeAspect="1"/>
          </p:cNvPicPr>
          <p:nvPr>
            <p:ph idx="1"/>
          </p:nvPr>
        </p:nvPicPr>
        <p:blipFill>
          <a:blip r:embed="rId2"/>
          <a:stretch>
            <a:fillRect/>
          </a:stretch>
        </p:blipFill>
        <p:spPr>
          <a:xfrm>
            <a:off x="813765" y="2256757"/>
            <a:ext cx="10303785" cy="4351338"/>
          </a:xfrm>
        </p:spPr>
      </p:pic>
      <p:sp>
        <p:nvSpPr>
          <p:cNvPr id="3" name="TextBox 2">
            <a:extLst>
              <a:ext uri="{FF2B5EF4-FFF2-40B4-BE49-F238E27FC236}">
                <a16:creationId xmlns:a16="http://schemas.microsoft.com/office/drawing/2014/main" id="{2C4D7B2F-5A45-A377-20C7-012AA71E5952}"/>
              </a:ext>
            </a:extLst>
          </p:cNvPr>
          <p:cNvSpPr txBox="1"/>
          <p:nvPr/>
        </p:nvSpPr>
        <p:spPr>
          <a:xfrm>
            <a:off x="610885" y="369747"/>
            <a:ext cx="1023944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ea typeface="+mn-lt"/>
                <a:cs typeface="+mn-lt"/>
              </a:rPr>
              <a:t>The script utilizes a custom function named </a:t>
            </a:r>
            <a:r>
              <a:rPr lang="en-US" sz="1600" b="1" err="1">
                <a:latin typeface="Consolas"/>
              </a:rPr>
              <a:t>GetEventsInTimeRange</a:t>
            </a:r>
            <a:r>
              <a:rPr lang="en-US" sz="1600" b="1" dirty="0">
                <a:ea typeface="+mn-lt"/>
                <a:cs typeface="+mn-lt"/>
              </a:rPr>
              <a:t> to retrieve events that occurred within a specific time range.</a:t>
            </a:r>
            <a:endParaRPr lang="en-US" sz="1600" b="1">
              <a:cs typeface="Calibri"/>
            </a:endParaRPr>
          </a:p>
        </p:txBody>
      </p:sp>
    </p:spTree>
    <p:extLst>
      <p:ext uri="{BB962C8B-B14F-4D97-AF65-F5344CB8AC3E}">
        <p14:creationId xmlns:p14="http://schemas.microsoft.com/office/powerpoint/2010/main" val="445265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51A96-A3F0-E2DA-5F7F-DCDE2E6E5A8F}"/>
              </a:ext>
            </a:extLst>
          </p:cNvPr>
          <p:cNvSpPr>
            <a:spLocks noGrp="1"/>
          </p:cNvSpPr>
          <p:nvPr>
            <p:ph type="title"/>
          </p:nvPr>
        </p:nvSpPr>
        <p:spPr>
          <a:xfrm>
            <a:off x="838200" y="1117098"/>
            <a:ext cx="10515600" cy="954590"/>
          </a:xfrm>
        </p:spPr>
        <p:txBody>
          <a:bodyPr>
            <a:normAutofit/>
          </a:bodyPr>
          <a:lstStyle/>
          <a:p>
            <a:r>
              <a:rPr lang="en-US" sz="2000" dirty="0">
                <a:ea typeface="+mj-lt"/>
                <a:cs typeface="+mj-lt"/>
              </a:rPr>
              <a:t>-- Function to get all attendee details</a:t>
            </a:r>
            <a:br>
              <a:rPr lang="en-US" sz="2000" dirty="0">
                <a:ea typeface="+mj-lt"/>
                <a:cs typeface="+mj-lt"/>
              </a:rPr>
            </a:br>
            <a:r>
              <a:rPr lang="en-US" sz="2000" dirty="0">
                <a:ea typeface="+mj-lt"/>
                <a:cs typeface="+mj-lt"/>
              </a:rPr>
              <a:t> SELECT * FROM TABLE(</a:t>
            </a:r>
            <a:r>
              <a:rPr lang="en-US" sz="2000" err="1">
                <a:ea typeface="+mj-lt"/>
                <a:cs typeface="+mj-lt"/>
              </a:rPr>
              <a:t>EVENT_APP_ADMIN.GetEventAttendees</a:t>
            </a:r>
            <a:r>
              <a:rPr lang="en-US" sz="2000" dirty="0">
                <a:ea typeface="+mj-lt"/>
                <a:cs typeface="+mj-lt"/>
              </a:rPr>
              <a:t>('Startup Pitch Event'));</a:t>
            </a:r>
            <a:endParaRPr lang="en-US" sz="20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D8372473-AD49-F909-81FB-31C932658F0B}"/>
              </a:ext>
            </a:extLst>
          </p:cNvPr>
          <p:cNvPicPr>
            <a:picLocks noGrp="1" noChangeAspect="1"/>
          </p:cNvPicPr>
          <p:nvPr>
            <p:ph idx="1"/>
          </p:nvPr>
        </p:nvPicPr>
        <p:blipFill>
          <a:blip r:embed="rId2"/>
          <a:stretch>
            <a:fillRect/>
          </a:stretch>
        </p:blipFill>
        <p:spPr>
          <a:xfrm>
            <a:off x="1100137" y="2253707"/>
            <a:ext cx="9991725" cy="4076700"/>
          </a:xfrm>
        </p:spPr>
      </p:pic>
      <p:sp>
        <p:nvSpPr>
          <p:cNvPr id="3" name="TextBox 2">
            <a:extLst>
              <a:ext uri="{FF2B5EF4-FFF2-40B4-BE49-F238E27FC236}">
                <a16:creationId xmlns:a16="http://schemas.microsoft.com/office/drawing/2014/main" id="{12942D01-5E4E-3679-FE06-2256BAFD0F67}"/>
              </a:ext>
            </a:extLst>
          </p:cNvPr>
          <p:cNvSpPr txBox="1"/>
          <p:nvPr/>
        </p:nvSpPr>
        <p:spPr>
          <a:xfrm>
            <a:off x="678447" y="599908"/>
            <a:ext cx="1092534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ea typeface="+mn-lt"/>
                <a:cs typeface="+mn-lt"/>
              </a:rPr>
              <a:t>The function </a:t>
            </a:r>
            <a:r>
              <a:rPr lang="en-US" sz="1600" b="1" err="1">
                <a:latin typeface="Consolas"/>
              </a:rPr>
              <a:t>GetEventAttendees</a:t>
            </a:r>
            <a:r>
              <a:rPr lang="en-US" sz="1600" b="1" dirty="0">
                <a:ea typeface="+mn-lt"/>
                <a:cs typeface="+mn-lt"/>
              </a:rPr>
              <a:t> is designed to fetch details of all attendees who have booked tickets for a particular event</a:t>
            </a:r>
            <a:endParaRPr lang="en-US" sz="1600" b="1">
              <a:cs typeface="Calibri"/>
            </a:endParaRPr>
          </a:p>
        </p:txBody>
      </p:sp>
    </p:spTree>
    <p:extLst>
      <p:ext uri="{BB962C8B-B14F-4D97-AF65-F5344CB8AC3E}">
        <p14:creationId xmlns:p14="http://schemas.microsoft.com/office/powerpoint/2010/main" val="20102235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AEF08-D674-B8E1-0E5C-5D1566415719}"/>
              </a:ext>
            </a:extLst>
          </p:cNvPr>
          <p:cNvSpPr>
            <a:spLocks noGrp="1"/>
          </p:cNvSpPr>
          <p:nvPr>
            <p:ph type="title"/>
          </p:nvPr>
        </p:nvSpPr>
        <p:spPr>
          <a:xfrm>
            <a:off x="737937" y="1137151"/>
            <a:ext cx="10515600" cy="1325563"/>
          </a:xfrm>
        </p:spPr>
        <p:txBody>
          <a:bodyPr>
            <a:normAutofit/>
          </a:bodyPr>
          <a:lstStyle/>
          <a:p>
            <a:r>
              <a:rPr lang="en-US" sz="2000" dirty="0">
                <a:ea typeface="+mj-lt"/>
                <a:cs typeface="+mj-lt"/>
              </a:rPr>
              <a:t>--Function to find events of matching name  </a:t>
            </a:r>
            <a:br>
              <a:rPr lang="en-US" sz="2000" dirty="0">
                <a:ea typeface="+mj-lt"/>
                <a:cs typeface="+mj-lt"/>
              </a:rPr>
            </a:br>
            <a:r>
              <a:rPr lang="en-US" sz="2000" dirty="0">
                <a:ea typeface="+mj-lt"/>
                <a:cs typeface="+mj-lt"/>
              </a:rPr>
              <a:t> SELECT * FROM TABLE(</a:t>
            </a:r>
            <a:r>
              <a:rPr lang="en-US" sz="2000" err="1">
                <a:ea typeface="+mj-lt"/>
                <a:cs typeface="+mj-lt"/>
              </a:rPr>
              <a:t>EVENT_APP_ADMIN.GetEventsInCategory</a:t>
            </a:r>
            <a:r>
              <a:rPr lang="en-US" sz="2000" dirty="0">
                <a:ea typeface="+mj-lt"/>
                <a:cs typeface="+mj-lt"/>
              </a:rPr>
              <a:t>('Hackathon'));</a:t>
            </a:r>
            <a:endParaRPr lang="en-US" sz="20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145CD70B-4C03-BC6A-188E-E0D905F87AA5}"/>
              </a:ext>
            </a:extLst>
          </p:cNvPr>
          <p:cNvPicPr>
            <a:picLocks noGrp="1" noChangeAspect="1"/>
          </p:cNvPicPr>
          <p:nvPr>
            <p:ph idx="1"/>
          </p:nvPr>
        </p:nvPicPr>
        <p:blipFill>
          <a:blip r:embed="rId2"/>
          <a:stretch>
            <a:fillRect/>
          </a:stretch>
        </p:blipFill>
        <p:spPr>
          <a:xfrm>
            <a:off x="2362200" y="2782094"/>
            <a:ext cx="7467600" cy="2438400"/>
          </a:xfrm>
        </p:spPr>
      </p:pic>
      <p:sp>
        <p:nvSpPr>
          <p:cNvPr id="3" name="TextBox 2">
            <a:extLst>
              <a:ext uri="{FF2B5EF4-FFF2-40B4-BE49-F238E27FC236}">
                <a16:creationId xmlns:a16="http://schemas.microsoft.com/office/drawing/2014/main" id="{2D44B46B-BEE6-0986-2E45-8221CB2FAE4B}"/>
              </a:ext>
            </a:extLst>
          </p:cNvPr>
          <p:cNvSpPr txBox="1"/>
          <p:nvPr/>
        </p:nvSpPr>
        <p:spPr>
          <a:xfrm>
            <a:off x="347578" y="760328"/>
            <a:ext cx="1156034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ea typeface="+mn-lt"/>
                <a:cs typeface="+mn-lt"/>
              </a:rPr>
              <a:t>The function </a:t>
            </a:r>
            <a:r>
              <a:rPr lang="en-US" sz="1600" b="1" err="1">
                <a:latin typeface="Consolas"/>
              </a:rPr>
              <a:t>GetEventsInCategory</a:t>
            </a:r>
            <a:r>
              <a:rPr lang="en-US" sz="1600" b="1" dirty="0">
                <a:ea typeface="+mn-lt"/>
                <a:cs typeface="+mn-lt"/>
              </a:rPr>
              <a:t> is designed to fetch events that belong to a specified category. In this case, the category is 'Hackathon'.</a:t>
            </a:r>
            <a:endParaRPr lang="en-US" sz="1600" b="1">
              <a:cs typeface="Calibri"/>
            </a:endParaRPr>
          </a:p>
        </p:txBody>
      </p:sp>
    </p:spTree>
    <p:extLst>
      <p:ext uri="{BB962C8B-B14F-4D97-AF65-F5344CB8AC3E}">
        <p14:creationId xmlns:p14="http://schemas.microsoft.com/office/powerpoint/2010/main" val="19082166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alculator, pen, compass, money and a paper with graphs printed on it">
            <a:extLst>
              <a:ext uri="{FF2B5EF4-FFF2-40B4-BE49-F238E27FC236}">
                <a16:creationId xmlns:a16="http://schemas.microsoft.com/office/drawing/2014/main" id="{ED8781BD-EE59-D332-9272-B8CA7441DE36}"/>
              </a:ext>
            </a:extLst>
          </p:cNvPr>
          <p:cNvPicPr>
            <a:picLocks noChangeAspect="1"/>
          </p:cNvPicPr>
          <p:nvPr/>
        </p:nvPicPr>
        <p:blipFill rotWithShape="1">
          <a:blip r:embed="rId2"/>
          <a:srcRect t="6796" r="-2" b="-2"/>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1345F-0CCB-D86E-9D61-AD76147ABD30}"/>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8800" b="1" dirty="0">
                <a:solidFill>
                  <a:schemeClr val="bg1"/>
                </a:solidFill>
              </a:rPr>
              <a:t>REPORTS</a:t>
            </a:r>
            <a:endParaRPr lang="en-US" sz="8800" b="1">
              <a:solidFill>
                <a:schemeClr val="bg1"/>
              </a:solidFill>
              <a:cs typeface="Calibri Light"/>
            </a:endParaRPr>
          </a:p>
        </p:txBody>
      </p:sp>
      <p:sp>
        <p:nvSpPr>
          <p:cNvPr id="3" name="Content Placeholder 2">
            <a:extLst>
              <a:ext uri="{FF2B5EF4-FFF2-40B4-BE49-F238E27FC236}">
                <a16:creationId xmlns:a16="http://schemas.microsoft.com/office/drawing/2014/main" id="{DDCD92A5-6DC8-314E-A6E0-58590FA826D1}"/>
              </a:ext>
            </a:extLst>
          </p:cNvPr>
          <p:cNvSpPr>
            <a:spLocks noGrp="1"/>
          </p:cNvSpPr>
          <p:nvPr>
            <p:ph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a:buNone/>
            </a:pPr>
            <a:br>
              <a:rPr lang="en-US" sz="2400">
                <a:solidFill>
                  <a:srgbClr val="FFFFFF"/>
                </a:solidFill>
              </a:rPr>
            </a:br>
            <a:endParaRPr lang="en-US" sz="2400">
              <a:solidFill>
                <a:srgbClr val="FFFFFF"/>
              </a:solidFill>
            </a:endParaRPr>
          </a:p>
        </p:txBody>
      </p:sp>
    </p:spTree>
    <p:extLst>
      <p:ext uri="{BB962C8B-B14F-4D97-AF65-F5344CB8AC3E}">
        <p14:creationId xmlns:p14="http://schemas.microsoft.com/office/powerpoint/2010/main" val="11200442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7FBA-3850-1112-4185-4F2E4D7F1B55}"/>
              </a:ext>
            </a:extLst>
          </p:cNvPr>
          <p:cNvSpPr>
            <a:spLocks noGrp="1"/>
          </p:cNvSpPr>
          <p:nvPr>
            <p:ph type="title"/>
          </p:nvPr>
        </p:nvSpPr>
        <p:spPr>
          <a:xfrm>
            <a:off x="477253" y="325020"/>
            <a:ext cx="11227468" cy="1325563"/>
          </a:xfrm>
        </p:spPr>
        <p:txBody>
          <a:bodyPr>
            <a:normAutofit/>
          </a:bodyPr>
          <a:lstStyle/>
          <a:p>
            <a:r>
              <a:rPr lang="en-US" sz="4000" dirty="0">
                <a:cs typeface="Calibri Light"/>
              </a:rPr>
              <a:t>Event cancel</a:t>
            </a:r>
            <a:br>
              <a:rPr lang="en-US" dirty="0">
                <a:cs typeface="Calibri Light"/>
              </a:rPr>
            </a:br>
            <a:r>
              <a:rPr lang="en-US" sz="1400" dirty="0">
                <a:solidFill>
                  <a:srgbClr val="374151"/>
                </a:solidFill>
                <a:ea typeface="+mj-lt"/>
                <a:cs typeface="+mj-lt"/>
              </a:rPr>
              <a:t>The chart provides a clear overview of the cancellation count for each event, allowing organizers to analyze and understand the reasons behind event cancellations. Organizers can use this information to optimize various aspects such as scheduling, venue selection, or marketing strategies for specific events. </a:t>
            </a:r>
            <a:endParaRPr lang="en-US" sz="4800">
              <a:cs typeface="Calibri Light"/>
            </a:endParaRPr>
          </a:p>
        </p:txBody>
      </p:sp>
      <p:pic>
        <p:nvPicPr>
          <p:cNvPr id="7" name="Content Placeholder 6" descr="A screenshot of a computer&#10;&#10;Description automatically generated">
            <a:extLst>
              <a:ext uri="{FF2B5EF4-FFF2-40B4-BE49-F238E27FC236}">
                <a16:creationId xmlns:a16="http://schemas.microsoft.com/office/drawing/2014/main" id="{02B83421-C8C5-40F5-905C-8FCE94E46B3F}"/>
              </a:ext>
            </a:extLst>
          </p:cNvPr>
          <p:cNvPicPr>
            <a:picLocks noGrp="1" noChangeAspect="1"/>
          </p:cNvPicPr>
          <p:nvPr>
            <p:ph idx="1"/>
          </p:nvPr>
        </p:nvPicPr>
        <p:blipFill>
          <a:blip r:embed="rId2"/>
          <a:stretch>
            <a:fillRect/>
          </a:stretch>
        </p:blipFill>
        <p:spPr>
          <a:xfrm>
            <a:off x="1760640" y="1715335"/>
            <a:ext cx="8319800" cy="4642101"/>
          </a:xfrm>
        </p:spPr>
      </p:pic>
    </p:spTree>
    <p:extLst>
      <p:ext uri="{BB962C8B-B14F-4D97-AF65-F5344CB8AC3E}">
        <p14:creationId xmlns:p14="http://schemas.microsoft.com/office/powerpoint/2010/main" val="4097213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A9FD8-1DB8-12F5-7FCC-E7FEBE1B6C31}"/>
              </a:ext>
            </a:extLst>
          </p:cNvPr>
          <p:cNvSpPr>
            <a:spLocks noGrp="1"/>
          </p:cNvSpPr>
          <p:nvPr>
            <p:ph type="title"/>
          </p:nvPr>
        </p:nvSpPr>
        <p:spPr>
          <a:xfrm>
            <a:off x="467226" y="44283"/>
            <a:ext cx="10515600" cy="1506036"/>
          </a:xfrm>
        </p:spPr>
        <p:txBody>
          <a:bodyPr/>
          <a:lstStyle/>
          <a:p>
            <a:r>
              <a:rPr lang="en-US" dirty="0">
                <a:cs typeface="Calibri Light"/>
              </a:rPr>
              <a:t>Famous Category</a:t>
            </a:r>
            <a:br>
              <a:rPr lang="en-US" dirty="0">
                <a:cs typeface="Calibri Light"/>
              </a:rPr>
            </a:br>
            <a:r>
              <a:rPr lang="en-US" sz="1400" dirty="0">
                <a:solidFill>
                  <a:srgbClr val="374151"/>
                </a:solidFill>
                <a:ea typeface="+mj-lt"/>
                <a:cs typeface="+mj-lt"/>
              </a:rPr>
              <a:t>The chart provides valuable insights into the popularity of different event categories based on the number of events within each </a:t>
            </a:r>
            <a:r>
              <a:rPr lang="en-US" sz="1400" err="1">
                <a:solidFill>
                  <a:srgbClr val="374151"/>
                </a:solidFill>
                <a:ea typeface="+mj-lt"/>
                <a:cs typeface="+mj-lt"/>
              </a:rPr>
              <a:t>category.This</a:t>
            </a:r>
            <a:r>
              <a:rPr lang="en-US" sz="1400" dirty="0">
                <a:solidFill>
                  <a:srgbClr val="374151"/>
                </a:solidFill>
                <a:ea typeface="+mj-lt"/>
                <a:cs typeface="+mj-lt"/>
              </a:rPr>
              <a:t> information is crucial for understanding attendee preferences and tailoring future event offerings to match popular categories.</a:t>
            </a:r>
            <a:endParaRPr lang="en-US" sz="1400">
              <a:cs typeface="Calibri Light"/>
            </a:endParaRPr>
          </a:p>
        </p:txBody>
      </p:sp>
      <p:pic>
        <p:nvPicPr>
          <p:cNvPr id="4" name="Content Placeholder 3">
            <a:extLst>
              <a:ext uri="{FF2B5EF4-FFF2-40B4-BE49-F238E27FC236}">
                <a16:creationId xmlns:a16="http://schemas.microsoft.com/office/drawing/2014/main" id="{026D948F-7FDC-99CA-2951-648A5EF40B87}"/>
              </a:ext>
            </a:extLst>
          </p:cNvPr>
          <p:cNvPicPr>
            <a:picLocks noGrp="1" noChangeAspect="1"/>
          </p:cNvPicPr>
          <p:nvPr>
            <p:ph idx="1"/>
          </p:nvPr>
        </p:nvPicPr>
        <p:blipFill>
          <a:blip r:embed="rId2"/>
          <a:stretch>
            <a:fillRect/>
          </a:stretch>
        </p:blipFill>
        <p:spPr>
          <a:xfrm>
            <a:off x="1204055" y="1615072"/>
            <a:ext cx="8881521" cy="4972969"/>
          </a:xfrm>
        </p:spPr>
      </p:pic>
    </p:spTree>
    <p:extLst>
      <p:ext uri="{BB962C8B-B14F-4D97-AF65-F5344CB8AC3E}">
        <p14:creationId xmlns:p14="http://schemas.microsoft.com/office/powerpoint/2010/main" val="22915431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20B71-4F82-505A-8E83-40C944D8F88D}"/>
              </a:ext>
            </a:extLst>
          </p:cNvPr>
          <p:cNvSpPr>
            <a:spLocks noGrp="1"/>
          </p:cNvSpPr>
          <p:nvPr>
            <p:ph type="title"/>
          </p:nvPr>
        </p:nvSpPr>
        <p:spPr>
          <a:xfrm>
            <a:off x="397042" y="194678"/>
            <a:ext cx="10515600" cy="1325563"/>
          </a:xfrm>
        </p:spPr>
        <p:txBody>
          <a:bodyPr/>
          <a:lstStyle/>
          <a:p>
            <a:r>
              <a:rPr lang="en-US" dirty="0">
                <a:cs typeface="Calibri Light"/>
              </a:rPr>
              <a:t>Famous Venues</a:t>
            </a:r>
            <a:br>
              <a:rPr lang="en-US" dirty="0">
                <a:cs typeface="Calibri Light"/>
              </a:rPr>
            </a:br>
            <a:r>
              <a:rPr lang="en-US" sz="1400" dirty="0">
                <a:solidFill>
                  <a:srgbClr val="374151"/>
                </a:solidFill>
                <a:ea typeface="+mj-lt"/>
                <a:cs typeface="+mj-lt"/>
              </a:rPr>
              <a:t>The chart provides insight into the popularity of different venues based on the number of bookings they have received. By showcasing the count of bookings for each venue, organizers can identify which venues are in high demand and preferred by attendees.</a:t>
            </a:r>
            <a:r>
              <a:rPr lang="en-US" sz="1200" dirty="0">
                <a:solidFill>
                  <a:srgbClr val="374151"/>
                </a:solidFill>
                <a:ea typeface="+mj-lt"/>
                <a:cs typeface="+mj-lt"/>
              </a:rPr>
              <a:t> </a:t>
            </a:r>
            <a:endParaRPr lang="en-US" dirty="0"/>
          </a:p>
        </p:txBody>
      </p:sp>
      <p:pic>
        <p:nvPicPr>
          <p:cNvPr id="4" name="Content Placeholder 3">
            <a:extLst>
              <a:ext uri="{FF2B5EF4-FFF2-40B4-BE49-F238E27FC236}">
                <a16:creationId xmlns:a16="http://schemas.microsoft.com/office/drawing/2014/main" id="{5C7FFA63-CE3B-C15C-A7BA-978640E1222A}"/>
              </a:ext>
            </a:extLst>
          </p:cNvPr>
          <p:cNvPicPr>
            <a:picLocks noGrp="1" noChangeAspect="1"/>
          </p:cNvPicPr>
          <p:nvPr>
            <p:ph idx="1"/>
          </p:nvPr>
        </p:nvPicPr>
        <p:blipFill>
          <a:blip r:embed="rId2"/>
          <a:stretch>
            <a:fillRect/>
          </a:stretch>
        </p:blipFill>
        <p:spPr>
          <a:xfrm>
            <a:off x="1601223" y="1464678"/>
            <a:ext cx="8658686" cy="4812548"/>
          </a:xfrm>
        </p:spPr>
      </p:pic>
    </p:spTree>
    <p:extLst>
      <p:ext uri="{BB962C8B-B14F-4D97-AF65-F5344CB8AC3E}">
        <p14:creationId xmlns:p14="http://schemas.microsoft.com/office/powerpoint/2010/main" val="17118389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111B0-3B94-D4A9-05AB-EA4AFEB947B1}"/>
              </a:ext>
            </a:extLst>
          </p:cNvPr>
          <p:cNvSpPr>
            <a:spLocks noGrp="1"/>
          </p:cNvSpPr>
          <p:nvPr>
            <p:ph type="title"/>
          </p:nvPr>
        </p:nvSpPr>
        <p:spPr>
          <a:xfrm>
            <a:off x="517358" y="435309"/>
            <a:ext cx="11046994" cy="1325563"/>
          </a:xfrm>
        </p:spPr>
        <p:txBody>
          <a:bodyPr>
            <a:normAutofit fontScale="90000"/>
          </a:bodyPr>
          <a:lstStyle/>
          <a:p>
            <a:r>
              <a:rPr lang="en-US" dirty="0">
                <a:cs typeface="Calibri Light"/>
              </a:rPr>
              <a:t>Most reviewed event</a:t>
            </a:r>
            <a:br>
              <a:rPr lang="en-US" dirty="0">
                <a:cs typeface="Calibri Light"/>
              </a:rPr>
            </a:br>
            <a:r>
              <a:rPr lang="en-US" sz="1800" dirty="0">
                <a:solidFill>
                  <a:srgbClr val="374151"/>
                </a:solidFill>
                <a:ea typeface="+mj-lt"/>
                <a:cs typeface="+mj-lt"/>
              </a:rPr>
              <a:t>The chart helps organizers identify events that have garnered the most attendee engagement and feedback. By showcasing the number of reviews for each event, organizers can gauge the level of interaction and satisfaction among attendees. </a:t>
            </a:r>
            <a:br>
              <a:rPr lang="en-US" sz="4900" dirty="0">
                <a:cs typeface="Calibri Light"/>
              </a:rPr>
            </a:br>
            <a:endParaRPr lang="en-US"/>
          </a:p>
        </p:txBody>
      </p:sp>
      <p:pic>
        <p:nvPicPr>
          <p:cNvPr id="4" name="Content Placeholder 3" descr="A screenshot of a graph&#10;&#10;Description automatically generated">
            <a:extLst>
              <a:ext uri="{FF2B5EF4-FFF2-40B4-BE49-F238E27FC236}">
                <a16:creationId xmlns:a16="http://schemas.microsoft.com/office/drawing/2014/main" id="{6315EEB4-4D64-7A5D-B714-B4807444AD34}"/>
              </a:ext>
            </a:extLst>
          </p:cNvPr>
          <p:cNvPicPr>
            <a:picLocks noGrp="1" noChangeAspect="1"/>
          </p:cNvPicPr>
          <p:nvPr>
            <p:ph idx="1"/>
          </p:nvPr>
        </p:nvPicPr>
        <p:blipFill>
          <a:blip r:embed="rId2"/>
          <a:stretch>
            <a:fillRect/>
          </a:stretch>
        </p:blipFill>
        <p:spPr>
          <a:xfrm>
            <a:off x="2197004" y="1825625"/>
            <a:ext cx="7797991" cy="4351338"/>
          </a:xfrm>
        </p:spPr>
      </p:pic>
    </p:spTree>
    <p:extLst>
      <p:ext uri="{BB962C8B-B14F-4D97-AF65-F5344CB8AC3E}">
        <p14:creationId xmlns:p14="http://schemas.microsoft.com/office/powerpoint/2010/main" val="2408831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 on yellow background with sketched light beams and cord">
            <a:extLst>
              <a:ext uri="{FF2B5EF4-FFF2-40B4-BE49-F238E27FC236}">
                <a16:creationId xmlns:a16="http://schemas.microsoft.com/office/drawing/2014/main" id="{63219D72-60F5-B2A5-BBE1-DD3BDF86BB63}"/>
              </a:ext>
            </a:extLst>
          </p:cNvPr>
          <p:cNvPicPr>
            <a:picLocks noChangeAspect="1"/>
          </p:cNvPicPr>
          <p:nvPr/>
        </p:nvPicPr>
        <p:blipFill rotWithShape="1">
          <a:blip r:embed="rId2"/>
          <a:srcRect t="18292" r="-2" b="6846"/>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4" name="Picture 3" descr="A group of people sitting at a table&#10;&#10;Description automatically generated">
            <a:extLst>
              <a:ext uri="{FF2B5EF4-FFF2-40B4-BE49-F238E27FC236}">
                <a16:creationId xmlns:a16="http://schemas.microsoft.com/office/drawing/2014/main" id="{B1E2811E-D4C8-362C-FAFE-BBC9F9D1F9FA}"/>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9296" r="-2" b="9317"/>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39" name="Freeform: Shape 38">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0" name="Freeform: Shape 39">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4C33E277-D084-A0B2-2B1C-3991941694D5}"/>
              </a:ext>
            </a:extLst>
          </p:cNvPr>
          <p:cNvSpPr>
            <a:spLocks noGrp="1"/>
          </p:cNvSpPr>
          <p:nvPr>
            <p:ph type="title"/>
          </p:nvPr>
        </p:nvSpPr>
        <p:spPr>
          <a:xfrm>
            <a:off x="448056" y="859536"/>
            <a:ext cx="4832802" cy="1243584"/>
          </a:xfrm>
        </p:spPr>
        <p:txBody>
          <a:bodyPr>
            <a:normAutofit/>
          </a:bodyPr>
          <a:lstStyle/>
          <a:p>
            <a:r>
              <a:rPr lang="en-US" sz="3400">
                <a:latin typeface="Calibri"/>
                <a:cs typeface="Calibri"/>
              </a:rPr>
              <a:t>PROBLEM STATEMENT</a:t>
            </a:r>
            <a:endParaRPr lang="en-US" sz="3400"/>
          </a:p>
        </p:txBody>
      </p:sp>
      <p:sp>
        <p:nvSpPr>
          <p:cNvPr id="41" name="Rectangle 40">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42" name="Rectangle 41">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B423CCD6-C74E-FF4E-4517-AD8B6DB9C65A}"/>
              </a:ext>
            </a:extLst>
          </p:cNvPr>
          <p:cNvSpPr>
            <a:spLocks noGrp="1"/>
          </p:cNvSpPr>
          <p:nvPr>
            <p:ph idx="1"/>
          </p:nvPr>
        </p:nvSpPr>
        <p:spPr>
          <a:xfrm>
            <a:off x="448056" y="2512611"/>
            <a:ext cx="4832803" cy="3664351"/>
          </a:xfrm>
        </p:spPr>
        <p:txBody>
          <a:bodyPr vert="horz" lIns="91440" tIns="45720" rIns="91440" bIns="45720" rtlCol="0" anchor="t">
            <a:normAutofit/>
          </a:bodyPr>
          <a:lstStyle/>
          <a:p>
            <a:pPr marL="0" indent="0" algn="just">
              <a:buNone/>
            </a:pPr>
            <a:r>
              <a:rPr lang="en-US" sz="1600" dirty="0">
                <a:ea typeface="+mn-lt"/>
                <a:cs typeface="+mn-lt"/>
              </a:rPr>
              <a:t>An event booking system is a critical component of the entertainment industry, facilitating the management of events, ticket sales, and user interactions. This system enables event organizers, companies, and customers to plan, promote, and attend various events seamlessly. The current landscape of event management and booking is fragmented and lacks a centralized and user-friendly platform for all stakeholders involved. Organizers, companies, and customers face several challenges that need to be addressed by the proposed Event Booking System. With multiple users trying to book tickets simultaneously, ensuring data consistency and preventing issues like overbooking or double bookings is a challenge.</a:t>
            </a:r>
            <a:endParaRPr lang="en-US" sz="1600" dirty="0">
              <a:cs typeface="Calibri" panose="020F0502020204030204"/>
            </a:endParaRPr>
          </a:p>
        </p:txBody>
      </p:sp>
      <p:sp>
        <p:nvSpPr>
          <p:cNvPr id="6" name="TextBox 5">
            <a:extLst>
              <a:ext uri="{FF2B5EF4-FFF2-40B4-BE49-F238E27FC236}">
                <a16:creationId xmlns:a16="http://schemas.microsoft.com/office/drawing/2014/main" id="{A0D7391A-AE9D-38EF-A911-523713B0DFE3}"/>
              </a:ext>
            </a:extLst>
          </p:cNvPr>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20902757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E4CD3-F242-4BCC-1228-4DAD2DD8507A}"/>
              </a:ext>
            </a:extLst>
          </p:cNvPr>
          <p:cNvSpPr>
            <a:spLocks noGrp="1"/>
          </p:cNvSpPr>
          <p:nvPr>
            <p:ph type="title"/>
          </p:nvPr>
        </p:nvSpPr>
        <p:spPr>
          <a:xfrm>
            <a:off x="256674" y="234783"/>
            <a:ext cx="11718757" cy="1325563"/>
          </a:xfrm>
        </p:spPr>
        <p:txBody>
          <a:bodyPr/>
          <a:lstStyle/>
          <a:p>
            <a:r>
              <a:rPr lang="en-US" dirty="0">
                <a:cs typeface="Calibri Light"/>
              </a:rPr>
              <a:t>Promotion Usage for events</a:t>
            </a:r>
            <a:br>
              <a:rPr lang="en-US" dirty="0">
                <a:cs typeface="Calibri Light"/>
              </a:rPr>
            </a:br>
            <a:r>
              <a:rPr lang="en-US" sz="1400" dirty="0">
                <a:solidFill>
                  <a:srgbClr val="374151"/>
                </a:solidFill>
                <a:ea typeface="+mj-lt"/>
                <a:cs typeface="+mj-lt"/>
              </a:rPr>
              <a:t>By analyzing the promotion usage count alongside the event names, organizers can evaluate which promotions resonate most with attendees. This targeted approach enhances the impact of promotions, leading to increased attendance and overall event success.</a:t>
            </a:r>
            <a:endParaRPr lang="en-US" sz="1400" dirty="0"/>
          </a:p>
        </p:txBody>
      </p:sp>
      <p:pic>
        <p:nvPicPr>
          <p:cNvPr id="4" name="Content Placeholder 3" descr="A screen shot of a white table&#10;&#10;Description automatically generated">
            <a:extLst>
              <a:ext uri="{FF2B5EF4-FFF2-40B4-BE49-F238E27FC236}">
                <a16:creationId xmlns:a16="http://schemas.microsoft.com/office/drawing/2014/main" id="{41A08015-1C59-87FB-B596-508A0EC92F3B}"/>
              </a:ext>
            </a:extLst>
          </p:cNvPr>
          <p:cNvPicPr>
            <a:picLocks noGrp="1" noChangeAspect="1"/>
          </p:cNvPicPr>
          <p:nvPr>
            <p:ph idx="1"/>
          </p:nvPr>
        </p:nvPicPr>
        <p:blipFill>
          <a:blip r:embed="rId2"/>
          <a:stretch>
            <a:fillRect/>
          </a:stretch>
        </p:blipFill>
        <p:spPr>
          <a:xfrm>
            <a:off x="3430039" y="2106362"/>
            <a:ext cx="5331921" cy="4351338"/>
          </a:xfrm>
        </p:spPr>
      </p:pic>
    </p:spTree>
    <p:extLst>
      <p:ext uri="{BB962C8B-B14F-4D97-AF65-F5344CB8AC3E}">
        <p14:creationId xmlns:p14="http://schemas.microsoft.com/office/powerpoint/2010/main" val="37305863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AE9D5-45E5-46A6-3074-B70B0A84E475}"/>
              </a:ext>
            </a:extLst>
          </p:cNvPr>
          <p:cNvSpPr>
            <a:spLocks noGrp="1"/>
          </p:cNvSpPr>
          <p:nvPr>
            <p:ph type="title"/>
          </p:nvPr>
        </p:nvSpPr>
        <p:spPr>
          <a:xfrm>
            <a:off x="306805" y="154573"/>
            <a:ext cx="11458073" cy="1325563"/>
          </a:xfrm>
        </p:spPr>
        <p:txBody>
          <a:bodyPr/>
          <a:lstStyle/>
          <a:p>
            <a:r>
              <a:rPr lang="en-US" dirty="0">
                <a:cs typeface="Calibri Light"/>
              </a:rPr>
              <a:t>Sales for events</a:t>
            </a:r>
            <a:br>
              <a:rPr lang="en-US" dirty="0">
                <a:cs typeface="Calibri Light"/>
              </a:rPr>
            </a:br>
            <a:r>
              <a:rPr lang="en-US" sz="1400" dirty="0">
                <a:solidFill>
                  <a:srgbClr val="374151"/>
                </a:solidFill>
                <a:ea typeface="+mj-lt"/>
                <a:cs typeface="+mj-lt"/>
              </a:rPr>
              <a:t>The chart provides a comprehensive overview of the total ticket sales generated by each event. This information is crucial for assessing the financial performance of individual events . By analyzing which events attract higher ticket sales, organizers can refine their marketing strategies, allocate resources more effectively, and tailor future events to meet the preferences and interests of their audience.</a:t>
            </a:r>
            <a:endParaRPr lang="en-US" sz="1400" dirty="0"/>
          </a:p>
        </p:txBody>
      </p:sp>
      <p:pic>
        <p:nvPicPr>
          <p:cNvPr id="4" name="Content Placeholder 3" descr="A screenshot of a graph&#10;&#10;Description automatically generated">
            <a:extLst>
              <a:ext uri="{FF2B5EF4-FFF2-40B4-BE49-F238E27FC236}">
                <a16:creationId xmlns:a16="http://schemas.microsoft.com/office/drawing/2014/main" id="{4E788FA6-D9E9-AFE1-1B32-B8579DCC8E85}"/>
              </a:ext>
            </a:extLst>
          </p:cNvPr>
          <p:cNvPicPr>
            <a:picLocks noGrp="1" noChangeAspect="1"/>
          </p:cNvPicPr>
          <p:nvPr>
            <p:ph idx="1"/>
          </p:nvPr>
        </p:nvPicPr>
        <p:blipFill>
          <a:blip r:embed="rId2"/>
          <a:stretch>
            <a:fillRect/>
          </a:stretch>
        </p:blipFill>
        <p:spPr>
          <a:xfrm>
            <a:off x="1569952" y="1715336"/>
            <a:ext cx="8791413" cy="4622048"/>
          </a:xfrm>
        </p:spPr>
      </p:pic>
    </p:spTree>
    <p:extLst>
      <p:ext uri="{BB962C8B-B14F-4D97-AF65-F5344CB8AC3E}">
        <p14:creationId xmlns:p14="http://schemas.microsoft.com/office/powerpoint/2010/main" val="2515953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38352-7AEC-753B-5DCB-BEFC01FF31DC}"/>
              </a:ext>
            </a:extLst>
          </p:cNvPr>
          <p:cNvSpPr>
            <a:spLocks noGrp="1"/>
          </p:cNvSpPr>
          <p:nvPr>
            <p:ph type="title"/>
          </p:nvPr>
        </p:nvSpPr>
        <p:spPr>
          <a:xfrm>
            <a:off x="527383" y="4178"/>
            <a:ext cx="11247522" cy="1526088"/>
          </a:xfrm>
        </p:spPr>
        <p:txBody>
          <a:bodyPr/>
          <a:lstStyle/>
          <a:p>
            <a:r>
              <a:rPr lang="en-US" dirty="0">
                <a:cs typeface="Calibri Light"/>
              </a:rPr>
              <a:t>Venue occupancy</a:t>
            </a:r>
            <a:br>
              <a:rPr lang="en-US" dirty="0">
                <a:cs typeface="Calibri Light"/>
              </a:rPr>
            </a:br>
            <a:r>
              <a:rPr lang="en-US" sz="1400" dirty="0">
                <a:solidFill>
                  <a:srgbClr val="374151"/>
                </a:solidFill>
                <a:ea typeface="+mj-lt"/>
                <a:cs typeface="+mj-lt"/>
              </a:rPr>
              <a:t> Charts provide a graphical representation of venue occupancy, allowing event organizers to quickly assess and compare the utilization of different venues. This visual representation enhances clarity and aids in making informed decisions related to event planning and venue management.</a:t>
            </a:r>
            <a:endParaRPr lang="en-US" sz="1400">
              <a:cs typeface="Calibri Light"/>
            </a:endParaRPr>
          </a:p>
        </p:txBody>
      </p:sp>
      <p:pic>
        <p:nvPicPr>
          <p:cNvPr id="4" name="Content Placeholder 3">
            <a:extLst>
              <a:ext uri="{FF2B5EF4-FFF2-40B4-BE49-F238E27FC236}">
                <a16:creationId xmlns:a16="http://schemas.microsoft.com/office/drawing/2014/main" id="{B2FAA77A-C327-F262-DD6A-3D81ADEC347D}"/>
              </a:ext>
            </a:extLst>
          </p:cNvPr>
          <p:cNvPicPr>
            <a:picLocks noGrp="1" noChangeAspect="1"/>
          </p:cNvPicPr>
          <p:nvPr>
            <p:ph idx="1"/>
          </p:nvPr>
        </p:nvPicPr>
        <p:blipFill>
          <a:blip r:embed="rId2"/>
          <a:stretch>
            <a:fillRect/>
          </a:stretch>
        </p:blipFill>
        <p:spPr>
          <a:xfrm>
            <a:off x="3255526" y="1685256"/>
            <a:ext cx="5530553" cy="4782469"/>
          </a:xfrm>
        </p:spPr>
      </p:pic>
    </p:spTree>
    <p:extLst>
      <p:ext uri="{BB962C8B-B14F-4D97-AF65-F5344CB8AC3E}">
        <p14:creationId xmlns:p14="http://schemas.microsoft.com/office/powerpoint/2010/main" val="2007065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6DD51C-C7DC-18D0-3F6B-84708F275468}"/>
              </a:ext>
            </a:extLst>
          </p:cNvPr>
          <p:cNvSpPr>
            <a:spLocks noGrp="1"/>
          </p:cNvSpPr>
          <p:nvPr>
            <p:ph type="title"/>
          </p:nvPr>
        </p:nvSpPr>
        <p:spPr>
          <a:xfrm>
            <a:off x="7527412" y="-3921"/>
            <a:ext cx="4560672" cy="6861010"/>
          </a:xfrm>
          <a:solidFill>
            <a:schemeClr val="accent4"/>
          </a:solidFill>
        </p:spPr>
        <p:txBody>
          <a:bodyPr anchor="t">
            <a:normAutofit/>
          </a:bodyPr>
          <a:lstStyle/>
          <a:p>
            <a:r>
              <a:rPr lang="en-US" sz="4000">
                <a:cs typeface="Calibri Light"/>
              </a:rPr>
              <a:t>ER DIAGRAM</a:t>
            </a:r>
            <a:endParaRPr lang="en-US" sz="4000"/>
          </a:p>
        </p:txBody>
      </p:sp>
      <p:sp>
        <p:nvSpPr>
          <p:cNvPr id="37" name="Rectangle 3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34621"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8963" y="2420200"/>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descr="A diagram of a data flow&#10;&#10;Description automatically generated">
            <a:extLst>
              <a:ext uri="{FF2B5EF4-FFF2-40B4-BE49-F238E27FC236}">
                <a16:creationId xmlns:a16="http://schemas.microsoft.com/office/drawing/2014/main" id="{D44F6453-CD1C-133A-D946-CC26471C9893}"/>
              </a:ext>
            </a:extLst>
          </p:cNvPr>
          <p:cNvPicPr>
            <a:picLocks noChangeAspect="1"/>
          </p:cNvPicPr>
          <p:nvPr/>
        </p:nvPicPr>
        <p:blipFill>
          <a:blip r:embed="rId2"/>
          <a:stretch>
            <a:fillRect/>
          </a:stretch>
        </p:blipFill>
        <p:spPr>
          <a:xfrm>
            <a:off x="1275864" y="811744"/>
            <a:ext cx="10046925" cy="5539621"/>
          </a:xfrm>
          <a:prstGeom prst="rect">
            <a:avLst/>
          </a:prstGeom>
        </p:spPr>
      </p:pic>
    </p:spTree>
    <p:extLst>
      <p:ext uri="{BB962C8B-B14F-4D97-AF65-F5344CB8AC3E}">
        <p14:creationId xmlns:p14="http://schemas.microsoft.com/office/powerpoint/2010/main" val="1778100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A6152E-8871-1F39-1005-D44EAF12840B}"/>
              </a:ext>
            </a:extLst>
          </p:cNvPr>
          <p:cNvSpPr>
            <a:spLocks noGrp="1"/>
          </p:cNvSpPr>
          <p:nvPr>
            <p:ph type="title"/>
          </p:nvPr>
        </p:nvSpPr>
        <p:spPr>
          <a:xfrm>
            <a:off x="4654296" y="329184"/>
            <a:ext cx="6894576" cy="1783080"/>
          </a:xfrm>
        </p:spPr>
        <p:txBody>
          <a:bodyPr anchor="b">
            <a:normAutofit/>
          </a:bodyPr>
          <a:lstStyle/>
          <a:p>
            <a:r>
              <a:rPr lang="en-US" sz="5400">
                <a:cs typeface="Calibri Light"/>
              </a:rPr>
              <a:t>PURPOSE</a:t>
            </a:r>
            <a:endParaRPr lang="en-US" sz="5400"/>
          </a:p>
        </p:txBody>
      </p:sp>
      <p:pic>
        <p:nvPicPr>
          <p:cNvPr id="37" name="Picture 36">
            <a:extLst>
              <a:ext uri="{FF2B5EF4-FFF2-40B4-BE49-F238E27FC236}">
                <a16:creationId xmlns:a16="http://schemas.microsoft.com/office/drawing/2014/main" id="{F8D9D063-9914-401B-0F7F-42F9A2B9F53A}"/>
              </a:ext>
            </a:extLst>
          </p:cNvPr>
          <p:cNvPicPr>
            <a:picLocks noChangeAspect="1"/>
          </p:cNvPicPr>
          <p:nvPr/>
        </p:nvPicPr>
        <p:blipFill rotWithShape="1">
          <a:blip r:embed="rId2"/>
          <a:srcRect l="20472" r="48366" b="6250"/>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43"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A5A5255-4B5E-1E02-6C36-19ED574E5B3E}"/>
              </a:ext>
            </a:extLst>
          </p:cNvPr>
          <p:cNvSpPr>
            <a:spLocks noGrp="1"/>
          </p:cNvSpPr>
          <p:nvPr>
            <p:ph idx="1"/>
          </p:nvPr>
        </p:nvSpPr>
        <p:spPr>
          <a:xfrm>
            <a:off x="4654296" y="2706624"/>
            <a:ext cx="6894576" cy="3483864"/>
          </a:xfrm>
        </p:spPr>
        <p:txBody>
          <a:bodyPr vert="horz" lIns="91440" tIns="45720" rIns="91440" bIns="45720" rtlCol="0">
            <a:normAutofit/>
          </a:bodyPr>
          <a:lstStyle/>
          <a:p>
            <a:pPr marL="0" indent="0">
              <a:buNone/>
            </a:pPr>
            <a:r>
              <a:rPr lang="en-US" sz="1700">
                <a:ea typeface="+mn-lt"/>
                <a:cs typeface="+mn-lt"/>
              </a:rPr>
              <a:t>The purpose of the system is to provide a comprehensive and user-friendly platform for event management. By implementing the mentioned business rules, the system aims to achieve the following:</a:t>
            </a:r>
            <a:endParaRPr lang="en-US" sz="1700">
              <a:cs typeface="Calibri"/>
            </a:endParaRPr>
          </a:p>
          <a:p>
            <a:pPr marL="0" indent="0">
              <a:buNone/>
            </a:pPr>
            <a:r>
              <a:rPr lang="en-US" sz="1700" b="1">
                <a:ea typeface="+mn-lt"/>
                <a:cs typeface="+mn-lt"/>
              </a:rPr>
              <a:t>User-Friendly Registration:</a:t>
            </a:r>
            <a:endParaRPr lang="en-US" sz="1700">
              <a:cs typeface="Calibri"/>
            </a:endParaRPr>
          </a:p>
          <a:p>
            <a:pPr marL="0" indent="0">
              <a:buNone/>
            </a:pPr>
            <a:r>
              <a:rPr lang="en-US" sz="1700" b="1">
                <a:ea typeface="+mn-lt"/>
                <a:cs typeface="+mn-lt"/>
              </a:rPr>
              <a:t>Controlled Booking Process:</a:t>
            </a:r>
            <a:endParaRPr lang="en-US" sz="1700">
              <a:cs typeface="Calibri"/>
            </a:endParaRPr>
          </a:p>
          <a:p>
            <a:pPr marL="0" indent="0">
              <a:buNone/>
            </a:pPr>
            <a:r>
              <a:rPr lang="en-US" sz="1700" b="1">
                <a:ea typeface="+mn-lt"/>
                <a:cs typeface="+mn-lt"/>
              </a:rPr>
              <a:t>Event Integrity:</a:t>
            </a:r>
            <a:endParaRPr lang="en-US" sz="1700">
              <a:cs typeface="Calibri"/>
            </a:endParaRPr>
          </a:p>
          <a:p>
            <a:pPr marL="0" indent="0">
              <a:buNone/>
            </a:pPr>
            <a:r>
              <a:rPr lang="en-US" sz="1700" b="1">
                <a:ea typeface="+mn-lt"/>
                <a:cs typeface="+mn-lt"/>
              </a:rPr>
              <a:t>Efficient Seat Management:</a:t>
            </a:r>
            <a:endParaRPr lang="en-US" sz="1700">
              <a:cs typeface="Calibri"/>
            </a:endParaRPr>
          </a:p>
          <a:p>
            <a:pPr marL="0" indent="0">
              <a:buNone/>
            </a:pPr>
            <a:r>
              <a:rPr lang="en-US" sz="1700" b="1">
                <a:ea typeface="+mn-lt"/>
                <a:cs typeface="+mn-lt"/>
              </a:rPr>
              <a:t>Effective Promotion Code Usage:</a:t>
            </a:r>
            <a:endParaRPr lang="en-US" sz="1700">
              <a:cs typeface="Calibri"/>
            </a:endParaRPr>
          </a:p>
          <a:p>
            <a:pPr marL="0" indent="0">
              <a:buNone/>
            </a:pPr>
            <a:r>
              <a:rPr lang="en-US" sz="1700" b="1">
                <a:ea typeface="+mn-lt"/>
                <a:cs typeface="+mn-lt"/>
              </a:rPr>
              <a:t>Cancellation Flexibility:</a:t>
            </a:r>
            <a:endParaRPr lang="en-US" sz="1700">
              <a:cs typeface="Calibri"/>
            </a:endParaRPr>
          </a:p>
          <a:p>
            <a:pPr marL="0" indent="0">
              <a:buNone/>
            </a:pPr>
            <a:r>
              <a:rPr lang="en-US" sz="1700" b="1">
                <a:ea typeface="+mn-lt"/>
                <a:cs typeface="+mn-lt"/>
              </a:rPr>
              <a:t>Seat Availability Assurance:</a:t>
            </a:r>
            <a:endParaRPr lang="en-US" sz="1700">
              <a:cs typeface="Calibri"/>
            </a:endParaRPr>
          </a:p>
          <a:p>
            <a:pPr marL="0" indent="0">
              <a:buNone/>
            </a:pPr>
            <a:endParaRPr lang="en-US" sz="1700">
              <a:cs typeface="Calibri"/>
            </a:endParaRPr>
          </a:p>
        </p:txBody>
      </p:sp>
    </p:spTree>
    <p:extLst>
      <p:ext uri="{BB962C8B-B14F-4D97-AF65-F5344CB8AC3E}">
        <p14:creationId xmlns:p14="http://schemas.microsoft.com/office/powerpoint/2010/main" val="3895012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E8651-28A4-7703-7749-603A20546723}"/>
              </a:ext>
            </a:extLst>
          </p:cNvPr>
          <p:cNvSpPr>
            <a:spLocks noGrp="1"/>
          </p:cNvSpPr>
          <p:nvPr>
            <p:ph type="title"/>
          </p:nvPr>
        </p:nvSpPr>
        <p:spPr>
          <a:xfrm>
            <a:off x="5297762" y="640080"/>
            <a:ext cx="6251110" cy="3566160"/>
          </a:xfrm>
        </p:spPr>
        <p:txBody>
          <a:bodyPr vert="horz" lIns="91440" tIns="45720" rIns="91440" bIns="45720" rtlCol="0" anchor="b">
            <a:normAutofit/>
          </a:bodyPr>
          <a:lstStyle/>
          <a:p>
            <a:r>
              <a:rPr lang="en-US" sz="5400"/>
              <a:t>Purpose and solution</a:t>
            </a:r>
          </a:p>
        </p:txBody>
      </p:sp>
      <p:pic>
        <p:nvPicPr>
          <p:cNvPr id="4" name="Picture 3" descr="A yellow puzzle piece completing a black puzzle">
            <a:extLst>
              <a:ext uri="{FF2B5EF4-FFF2-40B4-BE49-F238E27FC236}">
                <a16:creationId xmlns:a16="http://schemas.microsoft.com/office/drawing/2014/main" id="{A2A15176-1026-59B0-406D-B334E416F4FC}"/>
              </a:ext>
            </a:extLst>
          </p:cNvPr>
          <p:cNvPicPr>
            <a:picLocks noChangeAspect="1"/>
          </p:cNvPicPr>
          <p:nvPr/>
        </p:nvPicPr>
        <p:blipFill rotWithShape="1">
          <a:blip r:embed="rId2"/>
          <a:srcRect l="15438" r="39298"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0"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9559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C810F-1B2A-BDF1-1D95-45B5DA3A98C3}"/>
              </a:ext>
            </a:extLst>
          </p:cNvPr>
          <p:cNvSpPr>
            <a:spLocks noGrp="1"/>
          </p:cNvSpPr>
          <p:nvPr>
            <p:ph type="title"/>
          </p:nvPr>
        </p:nvSpPr>
        <p:spPr>
          <a:xfrm>
            <a:off x="417095" y="1091715"/>
            <a:ext cx="11849099" cy="1485985"/>
          </a:xfrm>
        </p:spPr>
        <p:txBody>
          <a:bodyPr/>
          <a:lstStyle/>
          <a:p>
            <a:r>
              <a:rPr lang="en-US" sz="1800" b="1" dirty="0">
                <a:ea typeface="+mj-lt"/>
                <a:cs typeface="+mj-lt"/>
              </a:rPr>
              <a:t>Event Type and Venue Association:</a:t>
            </a:r>
            <a:endParaRPr lang="en-US" sz="180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Events can be associated only with available event types and venues listed within the system.</a:t>
            </a:r>
            <a:endParaRPr lang="en-US" sz="180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Ensures data integrity and prevents errors by restricting associations to predefined event types and venues.</a:t>
            </a:r>
            <a:endParaRPr lang="en-US" sz="1800">
              <a:cs typeface="Calibri Light"/>
            </a:endParaRPr>
          </a:p>
          <a:p>
            <a:pPr marL="285750" indent="-285750">
              <a:buFont typeface="Arial"/>
              <a:buChar char="•"/>
            </a:pPr>
            <a:r>
              <a:rPr lang="en-US" sz="1800" b="1" dirty="0">
                <a:ea typeface="+mj-lt"/>
                <a:cs typeface="+mj-lt"/>
              </a:rPr>
              <a:t>Purpose (Data Integrity):</a:t>
            </a:r>
            <a:r>
              <a:rPr lang="en-US" sz="1800" dirty="0">
                <a:solidFill>
                  <a:srgbClr val="374151"/>
                </a:solidFill>
                <a:ea typeface="+mj-lt"/>
                <a:cs typeface="+mj-lt"/>
              </a:rPr>
              <a:t> This rule ensures that events are consistently associated with valid event types and venues, maintaining the integrity of the system's data. It prevents inconsistencies and enhances the reliability of event information.</a:t>
            </a:r>
            <a:endParaRPr lang="en-US" sz="1800">
              <a:cs typeface="Calibri Light"/>
            </a:endParaRPr>
          </a:p>
          <a:p>
            <a:endParaRPr lang="en-US" sz="5400" dirty="0">
              <a:cs typeface="Calibri Light"/>
            </a:endParaRPr>
          </a:p>
        </p:txBody>
      </p:sp>
      <p:pic>
        <p:nvPicPr>
          <p:cNvPr id="4" name="Picture 3" descr="A screenshot of a computer&#10;&#10;Description automatically generated">
            <a:extLst>
              <a:ext uri="{FF2B5EF4-FFF2-40B4-BE49-F238E27FC236}">
                <a16:creationId xmlns:a16="http://schemas.microsoft.com/office/drawing/2014/main" id="{BE99C5ED-6A95-A821-B981-954F2E060942}"/>
              </a:ext>
            </a:extLst>
          </p:cNvPr>
          <p:cNvPicPr>
            <a:picLocks noChangeAspect="1"/>
          </p:cNvPicPr>
          <p:nvPr/>
        </p:nvPicPr>
        <p:blipFill>
          <a:blip r:embed="rId2"/>
          <a:stretch>
            <a:fillRect/>
          </a:stretch>
        </p:blipFill>
        <p:spPr>
          <a:xfrm>
            <a:off x="703847" y="2673442"/>
            <a:ext cx="8147383" cy="1900745"/>
          </a:xfrm>
          <a:prstGeom prst="rect">
            <a:avLst/>
          </a:prstGeom>
        </p:spPr>
      </p:pic>
      <p:sp>
        <p:nvSpPr>
          <p:cNvPr id="5" name="TextBox 4">
            <a:extLst>
              <a:ext uri="{FF2B5EF4-FFF2-40B4-BE49-F238E27FC236}">
                <a16:creationId xmlns:a16="http://schemas.microsoft.com/office/drawing/2014/main" id="{75D9AB53-AED0-4AE6-3BBC-D770B9E901D8}"/>
              </a:ext>
            </a:extLst>
          </p:cNvPr>
          <p:cNvSpPr txBox="1"/>
          <p:nvPr/>
        </p:nvSpPr>
        <p:spPr>
          <a:xfrm>
            <a:off x="619961" y="2257422"/>
            <a:ext cx="27823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Event Type not found</a:t>
            </a:r>
            <a:endParaRPr lang="en-US" dirty="0"/>
          </a:p>
        </p:txBody>
      </p:sp>
      <p:sp>
        <p:nvSpPr>
          <p:cNvPr id="6" name="TextBox 5">
            <a:extLst>
              <a:ext uri="{FF2B5EF4-FFF2-40B4-BE49-F238E27FC236}">
                <a16:creationId xmlns:a16="http://schemas.microsoft.com/office/drawing/2014/main" id="{A774FCB2-6484-60F0-739A-56036198F7C9}"/>
              </a:ext>
            </a:extLst>
          </p:cNvPr>
          <p:cNvSpPr txBox="1"/>
          <p:nvPr/>
        </p:nvSpPr>
        <p:spPr>
          <a:xfrm>
            <a:off x="647312" y="4573207"/>
            <a:ext cx="820486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Venue not found</a:t>
            </a:r>
          </a:p>
          <a:p>
            <a:endParaRPr lang="en-US" dirty="0">
              <a:cs typeface="Calibri"/>
            </a:endParaRPr>
          </a:p>
        </p:txBody>
      </p:sp>
      <p:pic>
        <p:nvPicPr>
          <p:cNvPr id="7" name="Picture 6" descr="A screenshot of a computer&#10;&#10;Description automatically generated">
            <a:extLst>
              <a:ext uri="{FF2B5EF4-FFF2-40B4-BE49-F238E27FC236}">
                <a16:creationId xmlns:a16="http://schemas.microsoft.com/office/drawing/2014/main" id="{296976B3-E1AF-9BBD-943B-1A18DFBAB48D}"/>
              </a:ext>
            </a:extLst>
          </p:cNvPr>
          <p:cNvPicPr>
            <a:picLocks noChangeAspect="1"/>
          </p:cNvPicPr>
          <p:nvPr/>
        </p:nvPicPr>
        <p:blipFill>
          <a:blip r:embed="rId3"/>
          <a:stretch>
            <a:fillRect/>
          </a:stretch>
        </p:blipFill>
        <p:spPr>
          <a:xfrm>
            <a:off x="703848" y="4990013"/>
            <a:ext cx="7736305" cy="1408218"/>
          </a:xfrm>
          <a:prstGeom prst="rect">
            <a:avLst/>
          </a:prstGeom>
        </p:spPr>
      </p:pic>
    </p:spTree>
    <p:extLst>
      <p:ext uri="{BB962C8B-B14F-4D97-AF65-F5344CB8AC3E}">
        <p14:creationId xmlns:p14="http://schemas.microsoft.com/office/powerpoint/2010/main" val="43209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A27BB-E0C9-7ACA-F2BA-FF8A9D40DD66}"/>
              </a:ext>
            </a:extLst>
          </p:cNvPr>
          <p:cNvSpPr>
            <a:spLocks noGrp="1"/>
          </p:cNvSpPr>
          <p:nvPr>
            <p:ph type="title"/>
          </p:nvPr>
        </p:nvSpPr>
        <p:spPr>
          <a:xfrm>
            <a:off x="356937" y="776203"/>
            <a:ext cx="11377862" cy="1335589"/>
          </a:xfrm>
        </p:spPr>
        <p:txBody>
          <a:bodyPr vert="horz" lIns="91440" tIns="45720" rIns="91440" bIns="45720" rtlCol="0" anchor="ctr">
            <a:noAutofit/>
          </a:bodyPr>
          <a:lstStyle/>
          <a:p>
            <a:r>
              <a:rPr lang="en-US" sz="1800" b="1" u="sng" dirty="0">
                <a:ea typeface="+mj-lt"/>
                <a:cs typeface="+mj-lt"/>
              </a:rPr>
              <a:t>Venue Availability:</a:t>
            </a:r>
            <a:br>
              <a:rPr lang="en-US" sz="1800" b="1"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Ensure that a venue is available for the event's specified date and time.</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Validates the availability of the chosen venue, preventing scheduling conflicts.</a:t>
            </a:r>
            <a:endParaRPr lang="en-US" sz="1800" dirty="0">
              <a:cs typeface="Calibri Light"/>
            </a:endParaRPr>
          </a:p>
          <a:p>
            <a:pPr marL="285750" indent="-285750">
              <a:buFont typeface="Arial"/>
              <a:buChar char="•"/>
            </a:pPr>
            <a:r>
              <a:rPr lang="en-US" sz="1800" b="1" dirty="0">
                <a:ea typeface="+mj-lt"/>
                <a:cs typeface="+mj-lt"/>
              </a:rPr>
              <a:t>Purpose (Avoiding Conflicts):</a:t>
            </a:r>
            <a:r>
              <a:rPr lang="en-US" sz="1800" dirty="0">
                <a:solidFill>
                  <a:srgbClr val="374151"/>
                </a:solidFill>
                <a:ea typeface="+mj-lt"/>
                <a:cs typeface="+mj-lt"/>
              </a:rPr>
              <a:t> By checking venue availability, the system avoids conflicts and ensures that events are scheduled at appropriate venues, enhancing the overall planning process.</a:t>
            </a:r>
            <a:endParaRPr lang="en-US" sz="1800" dirty="0">
              <a:cs typeface="Calibri Light"/>
            </a:endParaRPr>
          </a:p>
          <a:p>
            <a:endParaRPr lang="en-US" sz="1800" dirty="0">
              <a:cs typeface="Calibri Light"/>
            </a:endParaRPr>
          </a:p>
        </p:txBody>
      </p:sp>
      <p:sp>
        <p:nvSpPr>
          <p:cNvPr id="3" name="Content Placeholder 2">
            <a:extLst>
              <a:ext uri="{FF2B5EF4-FFF2-40B4-BE49-F238E27FC236}">
                <a16:creationId xmlns:a16="http://schemas.microsoft.com/office/drawing/2014/main" id="{324FB7B8-6B01-62BB-A7D7-97C9A24D089C}"/>
              </a:ext>
            </a:extLst>
          </p:cNvPr>
          <p:cNvSpPr>
            <a:spLocks noGrp="1"/>
          </p:cNvSpPr>
          <p:nvPr>
            <p:ph idx="1"/>
          </p:nvPr>
        </p:nvSpPr>
        <p:spPr>
          <a:xfrm>
            <a:off x="477253" y="2357020"/>
            <a:ext cx="10515600" cy="912312"/>
          </a:xfrm>
        </p:spPr>
        <p:txBody>
          <a:bodyPr vert="horz" lIns="91440" tIns="45720" rIns="91440" bIns="45720" rtlCol="0" anchor="t">
            <a:normAutofit/>
          </a:bodyPr>
          <a:lstStyle/>
          <a:p>
            <a:r>
              <a:rPr lang="en-US" sz="1800" dirty="0">
                <a:cs typeface="Calibri"/>
              </a:rPr>
              <a:t>If two events are trying to register at same time</a:t>
            </a:r>
          </a:p>
          <a:p>
            <a:r>
              <a:rPr lang="en-US" sz="1800" dirty="0">
                <a:cs typeface="Calibri"/>
              </a:rPr>
              <a:t>Venue not available during the specific time</a:t>
            </a:r>
          </a:p>
        </p:txBody>
      </p:sp>
      <p:pic>
        <p:nvPicPr>
          <p:cNvPr id="4" name="Picture 3" descr="A screenshot of a computer&#10;&#10;Description automatically generated">
            <a:extLst>
              <a:ext uri="{FF2B5EF4-FFF2-40B4-BE49-F238E27FC236}">
                <a16:creationId xmlns:a16="http://schemas.microsoft.com/office/drawing/2014/main" id="{28AA357B-15AA-D3CB-BDEB-E131228390E6}"/>
              </a:ext>
            </a:extLst>
          </p:cNvPr>
          <p:cNvPicPr>
            <a:picLocks noChangeAspect="1"/>
          </p:cNvPicPr>
          <p:nvPr/>
        </p:nvPicPr>
        <p:blipFill>
          <a:blip r:embed="rId2"/>
          <a:stretch>
            <a:fillRect/>
          </a:stretch>
        </p:blipFill>
        <p:spPr>
          <a:xfrm>
            <a:off x="543426" y="3624540"/>
            <a:ext cx="9280358" cy="1634237"/>
          </a:xfrm>
          <a:prstGeom prst="rect">
            <a:avLst/>
          </a:prstGeom>
        </p:spPr>
      </p:pic>
    </p:spTree>
    <p:extLst>
      <p:ext uri="{BB962C8B-B14F-4D97-AF65-F5344CB8AC3E}">
        <p14:creationId xmlns:p14="http://schemas.microsoft.com/office/powerpoint/2010/main" val="349788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D5E13-3B6C-EFC9-0A27-36632884E5ED}"/>
              </a:ext>
            </a:extLst>
          </p:cNvPr>
          <p:cNvSpPr>
            <a:spLocks noGrp="1"/>
          </p:cNvSpPr>
          <p:nvPr>
            <p:ph type="title"/>
          </p:nvPr>
        </p:nvSpPr>
        <p:spPr>
          <a:xfrm>
            <a:off x="306806" y="645862"/>
            <a:ext cx="11046994" cy="1345615"/>
          </a:xfrm>
        </p:spPr>
        <p:txBody>
          <a:bodyPr vert="horz" lIns="91440" tIns="45720" rIns="91440" bIns="45720" rtlCol="0" anchor="ctr">
            <a:noAutofit/>
          </a:bodyPr>
          <a:lstStyle/>
          <a:p>
            <a:r>
              <a:rPr lang="en-US" sz="1800" b="1" u="sng" dirty="0">
                <a:ea typeface="+mj-lt"/>
                <a:cs typeface="+mj-lt"/>
              </a:rPr>
              <a:t>Checking Venue Capacity:</a:t>
            </a:r>
            <a:br>
              <a:rPr lang="en-US" sz="1800" b="1" u="sng" dirty="0">
                <a:ea typeface="+mj-lt"/>
                <a:cs typeface="+mj-lt"/>
              </a:rPr>
            </a:br>
            <a:endParaRPr lang="en-US" sz="1800" dirty="0">
              <a:cs typeface="Calibri Light"/>
            </a:endParaRPr>
          </a:p>
          <a:p>
            <a:pPr marL="285750" indent="-285750">
              <a:buFont typeface="Arial"/>
              <a:buChar char="•"/>
            </a:pPr>
            <a:r>
              <a:rPr lang="en-US" sz="1800" b="1" dirty="0">
                <a:ea typeface="+mj-lt"/>
                <a:cs typeface="+mj-lt"/>
              </a:rPr>
              <a:t>Business Rule:</a:t>
            </a:r>
            <a:r>
              <a:rPr lang="en-US" sz="1800" dirty="0">
                <a:solidFill>
                  <a:srgbClr val="374151"/>
                </a:solidFill>
                <a:ea typeface="+mj-lt"/>
                <a:cs typeface="+mj-lt"/>
              </a:rPr>
              <a:t> Check the venue's capacity and then add the desired number of tickets.</a:t>
            </a:r>
            <a:endParaRPr lang="en-US" sz="1800" dirty="0">
              <a:cs typeface="Calibri Light"/>
            </a:endParaRPr>
          </a:p>
          <a:p>
            <a:pPr marL="285750" indent="-285750">
              <a:buFont typeface="Arial"/>
              <a:buChar char="•"/>
            </a:pPr>
            <a:r>
              <a:rPr lang="en-US" sz="1800" b="1" dirty="0">
                <a:ea typeface="+mj-lt"/>
                <a:cs typeface="+mj-lt"/>
              </a:rPr>
              <a:t>Explanation:</a:t>
            </a:r>
            <a:r>
              <a:rPr lang="en-US" sz="1800" dirty="0">
                <a:solidFill>
                  <a:srgbClr val="374151"/>
                </a:solidFill>
                <a:ea typeface="+mj-lt"/>
                <a:cs typeface="+mj-lt"/>
              </a:rPr>
              <a:t> Ensures that the number of tickets added does not exceed the capacity of the chosen venue.</a:t>
            </a:r>
            <a:endParaRPr lang="en-US" sz="1800" dirty="0">
              <a:cs typeface="Calibri Light"/>
            </a:endParaRPr>
          </a:p>
          <a:p>
            <a:pPr marL="285750" indent="-285750">
              <a:buFont typeface="Arial"/>
              <a:buChar char="•"/>
            </a:pPr>
            <a:r>
              <a:rPr lang="en-US" sz="1800" b="1" dirty="0">
                <a:ea typeface="+mj-lt"/>
                <a:cs typeface="+mj-lt"/>
              </a:rPr>
              <a:t>Purpose (Capacity Management):</a:t>
            </a:r>
            <a:r>
              <a:rPr lang="en-US" sz="1800" dirty="0">
                <a:solidFill>
                  <a:srgbClr val="374151"/>
                </a:solidFill>
                <a:ea typeface="+mj-lt"/>
                <a:cs typeface="+mj-lt"/>
              </a:rPr>
              <a:t> This rule aids in managing venue capacity, preventing overbooking and ensuring a seamless event experience for attendees.</a:t>
            </a:r>
            <a:endParaRPr lang="en-US" sz="1800" dirty="0">
              <a:cs typeface="Calibri Light"/>
            </a:endParaRPr>
          </a:p>
          <a:p>
            <a:endParaRPr lang="en-US" sz="1800" dirty="0">
              <a:cs typeface="Calibri Light"/>
            </a:endParaRPr>
          </a:p>
        </p:txBody>
      </p:sp>
      <p:pic>
        <p:nvPicPr>
          <p:cNvPr id="4" name="Content Placeholder 3" descr="A screenshot of a computer&#10;&#10;Description automatically generated">
            <a:extLst>
              <a:ext uri="{FF2B5EF4-FFF2-40B4-BE49-F238E27FC236}">
                <a16:creationId xmlns:a16="http://schemas.microsoft.com/office/drawing/2014/main" id="{C36C0053-AB93-21FC-20E4-254E72EE69BB}"/>
              </a:ext>
            </a:extLst>
          </p:cNvPr>
          <p:cNvPicPr>
            <a:picLocks noGrp="1" noChangeAspect="1"/>
          </p:cNvPicPr>
          <p:nvPr>
            <p:ph idx="1"/>
          </p:nvPr>
        </p:nvPicPr>
        <p:blipFill>
          <a:blip r:embed="rId2"/>
          <a:stretch>
            <a:fillRect/>
          </a:stretch>
        </p:blipFill>
        <p:spPr>
          <a:xfrm>
            <a:off x="366963" y="2548181"/>
            <a:ext cx="10515600" cy="3467699"/>
          </a:xfrm>
        </p:spPr>
      </p:pic>
    </p:spTree>
    <p:extLst>
      <p:ext uri="{BB962C8B-B14F-4D97-AF65-F5344CB8AC3E}">
        <p14:creationId xmlns:p14="http://schemas.microsoft.com/office/powerpoint/2010/main" val="28521574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Northeastern University DAMG6210 Data Management and Database Design  Group Name: DATA INSIGHTS TOPIC: EVENT MANAGEMENT SYSTEM</vt:lpstr>
      <vt:lpstr>Contributions</vt:lpstr>
      <vt:lpstr>PROBLEM STATEMENT</vt:lpstr>
      <vt:lpstr>ER DIAGRAM</vt:lpstr>
      <vt:lpstr>PURPOSE</vt:lpstr>
      <vt:lpstr>Purpose and solution</vt:lpstr>
      <vt:lpstr>Event Type and Venue Association: Business Rule: Events can be associated only with available event types and venues listed within the system. Explanation: Ensures data integrity and prevents errors by restricting associations to predefined event types and venues. Purpose (Data Integrity): This rule ensures that events are consistently associated with valid event types and venues, maintaining the integrity of the system's data. It prevents inconsistencies and enhances the reliability of event information. </vt:lpstr>
      <vt:lpstr>Venue Availability:  Business Rule: Ensure that a venue is available for the event's specified date and time. Explanation: Validates the availability of the chosen venue, preventing scheduling conflicts. Purpose (Avoiding Conflicts): By checking venue availability, the system avoids conflicts and ensures that events are scheduled at appropriate venues, enhancing the overall planning process. </vt:lpstr>
      <vt:lpstr>Checking Venue Capacity:  Business Rule: Check the venue's capacity and then add the desired number of tickets. Explanation: Ensures that the number of tickets added does not exceed the capacity of the chosen venue. Purpose (Capacity Management): This rule aids in managing venue capacity, preventing overbooking and ensuring a seamless event experience for attendees. </vt:lpstr>
      <vt:lpstr>Scheduling Before Current Time:  Business Rule: Prevent scheduling an event before the current time. Explanation: Ensures events are scheduled for future dates, avoiding confusion and ensuring accurate planning. Purpose (Temporal Consistency): This rule maintains temporal consistency, preventing the scheduling of events in the past, which aligns with the natural progression of time and event planning. </vt:lpstr>
      <vt:lpstr>Promotion Limit:  Business Rule: Ensure the number of promotions does not exceed a specified limit. Explanation: Manages the number of promotions to maintain a balanced promotional strategy. Purpose (Promotion Strategy): By limiting the number of promotions, the system maintains a strategic approach to promotions, preventing overuse and ensuring their effectiveness. </vt:lpstr>
      <vt:lpstr>  Applying Promotions to Different Events:  Business Rule: Prevent applying a promotion intended for one event to a different event. Explanation: Maintains promotion-event consistency and prevents confusion. Purpose (Consistency): This rule ensures that promotions are logically associated with the intended events, avoiding discrepancies and maintaining a clear promotional strategy. </vt:lpstr>
      <vt:lpstr>Ticket Capacity Limit:  Business Rule: Validate that the number of tickets added does not exceed the venue's capacity. Explanation: Ensures adherence to venue constraints and avoids overbooking. Purpose (Capacity Management): This rule contributes to effective venue management, preventing situations where the number of tickets exceeds the available capacity. </vt:lpstr>
      <vt:lpstr>Invalid Promotion Time:  Business Rule: Start time must be before the end time for promotions. Explanation: Enforces logical time constraints for promotions. Purpose (Temporal Consistency): This rule ensures that promotions have valid timeframes, contributing to temporal consistency and logical scheduling. </vt:lpstr>
      <vt:lpstr> Age Restriction Check:   Business Rule: Verify that the attendee's age meets the specified event age restriction criteria.  Explanation: Ensures compliance with age restrictions for events, preventing ineligible attendees.  Purpose : (Audience Suitability): This rule contributes to audience suitability, aligning event attendance with age-appropriate criteria and preferences.  </vt:lpstr>
      <vt:lpstr> Review Creation Timing:   Business Rule: Reviews can be created only after the completion of the event.  Explanation: Restricts the creation of reviews to ensure they are based on actual event experiences.  Purpose (Event Authenticity): This rule enhances the authenticity of reviews by allowing them only after the event has concluded, providing accurate feedback based on attendees' actual experiences.  </vt:lpstr>
      <vt:lpstr>Views </vt:lpstr>
      <vt:lpstr>Category availability  It includes information about the available ticket categories, their respective counts, and the associated event details. This view is particularly useful for organizers to make informed decisions about ticket sales, pricing adjustments, and ensuring a well-balanced distribution of ticket categories for each event   SELECT * FROM TicketCategoryAvailability  ORDER BY EVENT_ID;</vt:lpstr>
      <vt:lpstr>Seat availability  The "EventSeatAvailability" view provides a detailed overview of seat availability for various events.   SELECT * FROM EventSeatAvailability  ORDER BY EVENT_ID;</vt:lpstr>
      <vt:lpstr>Venue availability  The "venue_availability" view offers insights into the availability of different venues. It provides details such as venue ID, venue name,event name, start time, end time    SELECT * FROM venue_availability  ORDER BY VENUE_ID;</vt:lpstr>
      <vt:lpstr>Functions </vt:lpstr>
      <vt:lpstr>--Function to find events between given time range   SELECT * FROM TABLE(EVENT_APP_ADMIN.GetEventsInTimeRange(      TO_TIMESTAMP('2023-12-5 00:00:00', 'YYYY-MM-DD HH24:MI:SS'),       TO_TIMESTAMP('2023-12-31 00:00:00', 'YYYY-MM-DD HH24:MI:SS')  ));</vt:lpstr>
      <vt:lpstr>-- Function to get all attendee details  SELECT * FROM TABLE(EVENT_APP_ADMIN.GetEventAttendees('Startup Pitch Event'));</vt:lpstr>
      <vt:lpstr>--Function to find events of matching name    SELECT * FROM TABLE(EVENT_APP_ADMIN.GetEventsInCategory('Hackathon'));</vt:lpstr>
      <vt:lpstr>REPORTS</vt:lpstr>
      <vt:lpstr>Event cancel The chart provides a clear overview of the cancellation count for each event, allowing organizers to analyze and understand the reasons behind event cancellations. Organizers can use this information to optimize various aspects such as scheduling, venue selection, or marketing strategies for specific events. </vt:lpstr>
      <vt:lpstr>Famous Category The chart provides valuable insights into the popularity of different event categories based on the number of events within each category.This information is crucial for understanding attendee preferences and tailoring future event offerings to match popular categories.</vt:lpstr>
      <vt:lpstr>Famous Venues The chart provides insight into the popularity of different venues based on the number of bookings they have received. By showcasing the count of bookings for each venue, organizers can identify which venues are in high demand and preferred by attendees. </vt:lpstr>
      <vt:lpstr>Most reviewed event The chart helps organizers identify events that have garnered the most attendee engagement and feedback. By showcasing the number of reviews for each event, organizers can gauge the level of interaction and satisfaction among attendees.  </vt:lpstr>
      <vt:lpstr>Promotion Usage for events By analyzing the promotion usage count alongside the event names, organizers can evaluate which promotions resonate most with attendees. This targeted approach enhances the impact of promotions, leading to increased attendance and overall event success.</vt:lpstr>
      <vt:lpstr>Sales for events The chart provides a comprehensive overview of the total ticket sales generated by each event. This information is crucial for assessing the financial performance of individual events . By analyzing which events attract higher ticket sales, organizers can refine their marketing strategies, allocate resources more effectively, and tailor future events to meet the preferences and interests of their audience.</vt:lpstr>
      <vt:lpstr>Venue occupancy  Charts provide a graphical representation of venue occupancy, allowing event organizers to quickly assess and compare the utilization of different venues. This visual representation enhances clarity and aids in making informed decisions related to event planning and venue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543</cp:revision>
  <dcterms:created xsi:type="dcterms:W3CDTF">2023-12-01T22:35:57Z</dcterms:created>
  <dcterms:modified xsi:type="dcterms:W3CDTF">2023-12-02T02:41:40Z</dcterms:modified>
</cp:coreProperties>
</file>

<file path=docProps/thumbnail.jpeg>
</file>